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62" r:id="rId66"/>
    <p:sldId id="320" r:id="rId67"/>
    <p:sldId id="363" r:id="rId68"/>
    <p:sldId id="321" r:id="rId69"/>
    <p:sldId id="364" r:id="rId70"/>
    <p:sldId id="322" r:id="rId71"/>
    <p:sldId id="323" r:id="rId72"/>
    <p:sldId id="324" r:id="rId73"/>
    <p:sldId id="325" r:id="rId74"/>
    <p:sldId id="326" r:id="rId75"/>
    <p:sldId id="327" r:id="rId76"/>
    <p:sldId id="328" r:id="rId77"/>
    <p:sldId id="329" r:id="rId78"/>
    <p:sldId id="330" r:id="rId79"/>
    <p:sldId id="331" r:id="rId80"/>
    <p:sldId id="332" r:id="rId81"/>
    <p:sldId id="365" r:id="rId82"/>
    <p:sldId id="366" r:id="rId83"/>
    <p:sldId id="333" r:id="rId84"/>
    <p:sldId id="367"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68" r:id="rId98"/>
    <p:sldId id="346" r:id="rId99"/>
    <p:sldId id="369" r:id="rId100"/>
    <p:sldId id="347" r:id="rId101"/>
    <p:sldId id="348" r:id="rId102"/>
    <p:sldId id="349" r:id="rId103"/>
    <p:sldId id="350" r:id="rId104"/>
    <p:sldId id="370" r:id="rId105"/>
    <p:sldId id="351" r:id="rId106"/>
    <p:sldId id="352" r:id="rId107"/>
    <p:sldId id="371" r:id="rId108"/>
    <p:sldId id="353" r:id="rId109"/>
    <p:sldId id="354" r:id="rId110"/>
    <p:sldId id="372" r:id="rId111"/>
    <p:sldId id="355" r:id="rId112"/>
    <p:sldId id="356" r:id="rId113"/>
    <p:sldId id="373" r:id="rId114"/>
    <p:sldId id="357" r:id="rId115"/>
    <p:sldId id="358" r:id="rId116"/>
    <p:sldId id="374" r:id="rId117"/>
    <p:sldId id="375" r:id="rId118"/>
    <p:sldId id="359" r:id="rId119"/>
    <p:sldId id="360" r:id="rId120"/>
    <p:sldId id="361" r:id="rId121"/>
  </p:sldIdLst>
  <p:sldSz cx="9144000" cy="5143500" type="screen16x9"/>
  <p:notesSz cx="6858000" cy="9144000"/>
  <p:embeddedFontLst>
    <p:embeddedFont>
      <p:font typeface="Golos Text" panose="020B0604020202020204" charset="0"/>
      <p:regular r:id="rId123"/>
      <p:bold r:id="rId124"/>
    </p:embeddedFont>
    <p:embeddedFont>
      <p:font typeface="Lexend" panose="020B0604020202020204" charset="0"/>
      <p:regular r:id="rId125"/>
      <p:bold r:id="rId126"/>
    </p:embeddedFont>
    <p:embeddedFont>
      <p:font typeface="Lexend Light" panose="020B0604020202020204" charset="0"/>
      <p:regular r:id="rId127"/>
      <p:bold r:id="rId128"/>
    </p:embeddedFont>
    <p:embeddedFont>
      <p:font typeface="Lexend SemiBold" panose="020B0604020202020204" charset="0"/>
      <p:regular r:id="rId129"/>
      <p:bold r:id="rId130"/>
    </p:embeddedFont>
    <p:embeddedFont>
      <p:font typeface="Lora" pitchFamily="2" charset="0"/>
      <p:regular r:id="rId131"/>
      <p:bold r:id="rId132"/>
      <p:italic r:id="rId133"/>
      <p:boldItalic r:id="rId134"/>
    </p:embeddedFont>
    <p:embeddedFont>
      <p:font typeface="Open Sans" panose="020B0606030504020204" pitchFamily="34" charset="0"/>
      <p:regular r:id="rId135"/>
      <p:bold r:id="rId136"/>
      <p:italic r:id="rId137"/>
      <p:boldItalic r:id="rId1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159772-E880-424E-B991-58503E8B4430}">
  <a:tblStyle styleId="{6A159772-E880-424E-B991-58503E8B44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67" autoAdjust="0"/>
  </p:normalViewPr>
  <p:slideViewPr>
    <p:cSldViewPr snapToGrid="0">
      <p:cViewPr>
        <p:scale>
          <a:sx n="80" d="100"/>
          <a:sy n="80" d="100"/>
        </p:scale>
        <p:origin x="690" y="34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fntdata"/><Relationship Id="rId128"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2.fntdata"/><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3.fntdata"/><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1.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silverkakan?utm_content=creditCopyText&amp;utm_medium=referral&amp;utm_source=unsplas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photos/brown-and-white-long-coated-small-dog-ZBwacVR6eF8?utm_content=creditCopyText&amp;utm_medium=referral&amp;utm_source=unsplash"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jentheodore?utm_content=creditCopyText&amp;utm_medium=referral&amp;utm_source=unsplash"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unsplash.com/photos/a-man-taking-a-picture-of-two-people-sitting-on-chairs-TOYYFQdSaYI?utm_content=creditCopyText&amp;utm_medium=referral&amp;utm_source=unsplash" TargetMode="External"/><Relationship Id="rId5" Type="http://schemas.openxmlformats.org/officeDocument/2006/relationships/hyperlink" Target="https://unsplash.com/@trippyoutdoor?utm_content=creditCopyText&amp;utm_medium=referral&amp;utm_source=unsplash" TargetMode="External"/><Relationship Id="rId4" Type="http://schemas.openxmlformats.org/officeDocument/2006/relationships/hyperlink" Target="https://unsplash.com/photos/child-standing-while-using-green-binoculars-C6LzqZakyp4?utm_content=creditCopyText&amp;utm_medium=referral&amp;utm_source=unsplash"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markos_mant?utm_content=creditCopyText&amp;utm_medium=referral&amp;utm_source=unspla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photos/person-in-green-jacket-and-black-pants-riding-black-snowboard-on-snow-covered-mountain-during-daytime-l6ZJR-7ZpQY?utm_content=creditCopyText&amp;utm_medium=referral&amp;utm_source=unsplash"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unsplash.com/photos/white-heart-shaped-stone-on-brown-wooden-surface--l342TpsxXU?utm_content=creditCopyText&amp;utm_medium=referral&amp;utm_source=unsplash"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issaphotography?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unsplash.com/photos/brown-wooden-blocks-on-white-surface-ixrCF4S3dGs?utm_content=creditCopyText&amp;utm_medium=referral&amp;utm_source=unsplash" TargetMode="External"/><Relationship Id="rId5" Type="http://schemas.openxmlformats.org/officeDocument/2006/relationships/hyperlink" Target="https://unsplash.com/@brett_jordan?utm_content=creditCopyText&amp;utm_medium=referral&amp;utm_source=unsplash" TargetMode="External"/><Relationship Id="rId4" Type="http://schemas.openxmlformats.org/officeDocument/2006/relationships/hyperlink" Target="https://unsplash.com/photos/brown-wooden-letter-blocks-on-white-surface-0aLt3QExk3Y?utm_content=creditCopyText&amp;utm_medium=referral&amp;utm_source=unsplash"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photos/beige-eco-bag-1Pgq9ZpIatI?utm_content=creditCopyText&amp;utm_medium=referral&amp;utm_source=unsplash"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borodinanadi?utm_content=creditCopyText&amp;utm_medium=referral&amp;utm_source=unsplash"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unsplash.com/photos/red-blue-yellow-and-white-letter-m-IhWYiwSxm8g?utm_content=creditCopyText&amp;utm_medium=referral&amp;utm_source=unsplash" TargetMode="External"/><Relationship Id="rId5" Type="http://schemas.openxmlformats.org/officeDocument/2006/relationships/hyperlink" Target="https://unsplash.com/@sure_mp?utm_content=creditCopyText&amp;utm_medium=referral&amp;utm_source=unsplash" TargetMode="External"/><Relationship Id="rId4" Type="http://schemas.openxmlformats.org/officeDocument/2006/relationships/hyperlink" Target="https://unsplash.com/photos/white-printer-paper-on-white-table-gETBUi_oRgQ?utm_content=creditCopyText&amp;utm_medium=referral&amp;utm_source=unsplash"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clu-mn.org/en/news/biased-technology-automated-discrimination-facial-recognitio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medium.com/@kalidrafts/exploring-basketball-spacing-through-computer-vision-broadcast-data-cdff8a118c4f" TargetMode="External"/><Relationship Id="rId4" Type="http://schemas.openxmlformats.org/officeDocument/2006/relationships/hyperlink" Target="https://mphy0026.readthedocs.io/en/latest/segmentation/segmentation_methods.htm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huggingface.co/datasets/dclure/laion-aesthetics-12m-umap?row=0"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opedia.org/topic-modell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medium.com/@kalidrafts/exploring-basketball-spacing-through-computer-vision-broadcast-data-cdff8a118c4f" TargetMode="External"/><Relationship Id="rId4" Type="http://schemas.openxmlformats.org/officeDocument/2006/relationships/hyperlink" Target="https://mphy0026.readthedocs.io/en/latest/segmentation/segmentation_methods.htm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kdnuggets.com/2018/04/implementing-deep-learning-methods-feature-engineering-text-data-cbow.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kdnuggets.com/2018/04/implementing-deep-learning-methods-feature-engineering-text-data-cbow.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kdnuggets.com/2018/04/implementing-deep-learning-methods-feature-engineering-text-data-cbow.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kdnuggets.com/2018/04/implementing-deep-learning-methods-feature-engineering-text-data-cbow.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unsplash.com/photos/choose-your-words-tiles-POMpXtcVYHo?utm_content=creditCopyText&amp;utm_medium=referral&amp;utm_source=unsplash" TargetMode="Externa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unsplash.com/@reganography?utm_content=creditCopyText&amp;utm_medium=referral&amp;utm_source=unsplash"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unsplash.com/photos/red-and-blue-happy-birthday-neon-light-signage-9gPGDVONcuQ?utm_content=creditCopyText&amp;utm_medium=referral&amp;utm_source=unsplash" TargetMode="Externa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unsplash.com/@reganography?utm_content=creditCopyText&amp;utm_medium=referral&amp;utm_source=unsplash"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s://unsplash.com/photos/red-and-blue-happy-birthday-neon-light-signage-9gPGDVONcuQ?utm_content=creditCopyText&amp;utm_medium=referral&amp;utm_source=unsplas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22342bd9c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22342bd9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35196b9131_0_19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35196b9131_0_1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rgbClr val="595959"/>
              </a:solidFill>
              <a:latin typeface="Golos Text"/>
              <a:ea typeface="Golos Text"/>
              <a:cs typeface="Golos Text"/>
              <a:sym typeface="Golos Text"/>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35196b9131_0_4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335196b9131_0_4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335196b9131_0_4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 name="Google Shape;1706;g335196b9131_0_4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335196b9131_0_4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335196b9131_0_4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335196b9131_0_4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335196b9131_0_4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335196b9131_0_4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335196b9131_0_4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335196b9131_0_4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335196b9131_0_4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335196b9131_0_3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335196b9131_0_3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35196b9131_0_1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35196b9131_0_1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Karin Hiselius</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35196b9131_0_1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35196b9131_0_1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Jen Theodore</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chemeClr val="hlink"/>
                </a:solidFill>
                <a:hlinkClick r:id="rId5"/>
              </a:rPr>
              <a:t>Shane Dawson</a:t>
            </a:r>
            <a:r>
              <a:rPr lang="en">
                <a:solidFill>
                  <a:schemeClr val="dk1"/>
                </a:solidFill>
              </a:rPr>
              <a:t> on</a:t>
            </a:r>
            <a:r>
              <a:rPr lang="en">
                <a:solidFill>
                  <a:schemeClr val="dk1"/>
                </a:solidFill>
                <a:uFill>
                  <a:noFill/>
                </a:uFill>
                <a:hlinkClick r:id="rId6">
                  <a:extLst>
                    <a:ext uri="{A12FA001-AC4F-418D-AE19-62706E023703}">
                      <ahyp:hlinkClr xmlns:ahyp="http://schemas.microsoft.com/office/drawing/2018/hyperlinkcolor" val="tx"/>
                    </a:ext>
                  </a:extLst>
                </a:hlinkClick>
              </a:rPr>
              <a:t> </a:t>
            </a:r>
            <a:r>
              <a:rPr lang="en" u="sng">
                <a:solidFill>
                  <a:schemeClr val="hlink"/>
                </a:solidFill>
                <a:hlinkClick r:id="rId6"/>
              </a:rPr>
              <a:t>Unsplash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35196b9131_0_2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35196b9131_0_2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Markos Mant</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35196b9131_0_2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335196b9131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35196b9131_0_2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35196b9131_0_2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35196b9131_0_1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335196b9131_0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Nick Fewings</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35196b9131_0_2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35196b9131_0_2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35196b9131_0_2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335196b9131_0_2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Clarissa Watson</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chemeClr val="hlink"/>
                </a:solidFill>
                <a:hlinkClick r:id="rId5"/>
              </a:rPr>
              <a:t>Brett Jordan</a:t>
            </a:r>
            <a:r>
              <a:rPr lang="en">
                <a:solidFill>
                  <a:schemeClr val="dk1"/>
                </a:solidFill>
              </a:rPr>
              <a:t> on</a:t>
            </a:r>
            <a:r>
              <a:rPr lang="en">
                <a:solidFill>
                  <a:schemeClr val="dk1"/>
                </a:solidFill>
                <a:uFill>
                  <a:noFill/>
                </a:uFill>
                <a:hlinkClick r:id="rId6">
                  <a:extLst>
                    <a:ext uri="{A12FA001-AC4F-418D-AE19-62706E023703}">
                      <ahyp:hlinkClr xmlns:ahyp="http://schemas.microsoft.com/office/drawing/2018/hyperlinkcolor" val="tx"/>
                    </a:ext>
                  </a:extLst>
                </a:hlinkClick>
              </a:rPr>
              <a:t> </a:t>
            </a:r>
            <a:r>
              <a:rPr lang="en" u="sng">
                <a:solidFill>
                  <a:schemeClr val="hlink"/>
                </a:solidFill>
                <a:hlinkClick r:id="rId6"/>
              </a:rPr>
              <a:t>Unsplash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35196b9131_0_3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35196b9131_0_3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35196b91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35196b91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35196b9131_0_3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35196b9131_0_3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35196b9131_0_3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335196b9131_0_3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35196b9131_0_4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35196b9131_0_4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35196b9131_0_3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35196b9131_0_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35196b9131_0_3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335196b9131_0_3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335196b9131_0_3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335196b9131_0_3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35196b9131_0_3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35196b9131_0_3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35196b9131_0_3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35196b9131_0_3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35196b9131_0_2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35196b9131_0_2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35196b9131_0_2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35196b9131_0_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Kelly Sikkema</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370ae4c9a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370ae4c9a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35196b9131_0_3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335196b9131_0_3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35196b9131_0_3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35196b9131_0_3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35196b9131_0_3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35196b9131_0_3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335196b9131_0_3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335196b9131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35196b9131_0_3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35196b9131_0_3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35196b9131_0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35196b9131_0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335196b9131_0_3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335196b9131_0_3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35196b9131_0_3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335196b9131_0_3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35196b9131_0_3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335196b9131_0_3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https://techeffigytutorials.blogspot.com/2015/01/markov-chains-explained.html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c853d18b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3c853d18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35196b9131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35196b9131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nadi borodina</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chemeClr val="hlink"/>
                </a:solidFill>
                <a:hlinkClick r:id="rId5"/>
              </a:rPr>
              <a:t>Surendran MP</a:t>
            </a:r>
            <a:r>
              <a:rPr lang="en">
                <a:solidFill>
                  <a:schemeClr val="dk1"/>
                </a:solidFill>
              </a:rPr>
              <a:t> on</a:t>
            </a:r>
            <a:r>
              <a:rPr lang="en">
                <a:solidFill>
                  <a:schemeClr val="dk1"/>
                </a:solidFill>
                <a:uFill>
                  <a:noFill/>
                </a:uFill>
                <a:hlinkClick r:id="rId6">
                  <a:extLst>
                    <a:ext uri="{A12FA001-AC4F-418D-AE19-62706E023703}">
                      <ahyp:hlinkClr xmlns:ahyp="http://schemas.microsoft.com/office/drawing/2018/hyperlinkcolor" val="tx"/>
                    </a:ext>
                  </a:extLst>
                </a:hlinkClick>
              </a:rPr>
              <a:t> </a:t>
            </a:r>
            <a:r>
              <a:rPr lang="en" u="sng">
                <a:solidFill>
                  <a:schemeClr val="hlink"/>
                </a:solidFill>
                <a:hlinkClick r:id="rId6"/>
              </a:rPr>
              <a:t>Unsplash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3370ae4c9a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3370ae4c9a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https://techeffigytutorials.blogspot.com/2015/01/markov-chains-explained.html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370ae4c9a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3370ae4c9a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https://techeffigytutorials.blogspot.com/2015/01/markov-chains-explained.html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3370ae4c9a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3370ae4c9a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https://techeffigytutorials.blogspot.com/2015/01/markov-chains-explained.html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3370ae4c9a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3370ae4c9a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c853d18b2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3c853d18b2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335196b9131_0_3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335196b9131_0_3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335196b9131_0_3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335196b9131_0_3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335196b9131_0_3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335196b9131_0_3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35196b9131_0_3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35196b9131_0_3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35196b9131_0_3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35196b9131_0_3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35196b9131_0_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35196b9131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https://www.aclu-mn.org/en/news/biased-technology-automated-discrimination-facial-recognition</a:t>
            </a:r>
            <a:endParaRPr/>
          </a:p>
          <a:p>
            <a:pPr marL="0" lvl="0" indent="0" algn="l" rtl="0">
              <a:spcBef>
                <a:spcPts val="0"/>
              </a:spcBef>
              <a:spcAft>
                <a:spcPts val="0"/>
              </a:spcAft>
              <a:buNone/>
            </a:pPr>
            <a:endParaRPr/>
          </a:p>
          <a:p>
            <a:pPr marL="0" lvl="0" indent="0" algn="l" rtl="0">
              <a:spcBef>
                <a:spcPts val="0"/>
              </a:spcBef>
              <a:spcAft>
                <a:spcPts val="0"/>
              </a:spcAft>
              <a:buNone/>
            </a:pPr>
            <a:r>
              <a:rPr lang="en"/>
              <a:t>Infinity AI</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https://mphy0026.readthedocs.io/en/latest/segmentation/segmentation_methods.html</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https://medium.com/@kalidrafts/exploring-basketball-spacing-through-computer-vision-broadcast-data-cdff8a118c4f</a:t>
            </a: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335196b9131_0_3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335196b9131_0_3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335196b9131_0_3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335196b9131_0_3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335196b9131_0_3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335196b9131_0_3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335196b9131_0_3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335196b9131_0_3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35196b9131_0_3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35196b9131_0_3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335196b9131_0_3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335196b9131_0_3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1F2937"/>
                </a:solidFill>
                <a:latin typeface="Courier New"/>
                <a:ea typeface="Courier New"/>
                <a:cs typeface="Courier New"/>
                <a:sym typeface="Courier New"/>
              </a:rPr>
              <a:t>Clip-vit-base-patch32</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r>
              <a:rPr lang="en" sz="1050" u="sng">
                <a:solidFill>
                  <a:schemeClr val="hlink"/>
                </a:solidFill>
                <a:latin typeface="Courier New"/>
                <a:ea typeface="Courier New"/>
                <a:cs typeface="Courier New"/>
                <a:sym typeface="Courier New"/>
                <a:hlinkClick r:id="rId3"/>
              </a:rPr>
              <a:t>https://huggingface.co/datasets/dclure/laion-aesthetics-12m-umap?row=0</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35196b9131_0_3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35196b9131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335196b9131_0_3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335196b9131_0_3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35196b9131_0_3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35196b9131_0_3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35196b9131_0_3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35196b9131_0_3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35196b9131_0_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335196b9131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https://devopedia.org/topic-modelling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Infinity AI</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https://mphy0026.readthedocs.io/en/latest/segmentation/segmentation_methods.html</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https://medium.com/@kalidrafts/exploring-basketball-spacing-through-computer-vision-broadcast-data-cdff8a118c4f</a:t>
            </a:r>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335196b9131_0_3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335196b9131_0_3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35196b9131_0_3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35196b9131_0_3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input context words of dimensions (2 x window_size), we will pass them to an embedding layer of size (vocab_size x embed_size) which will give us dense word embeddings for each of these context words (1 x embed_size for each word). Next up we use a lambda layer to average out these embeddings and get an average dense embedding (1 x embed_size) which is sent to the dense softmax layer which outputs the most likely target word. We compare this with the actual target word, compute the loss, backpropagate the errors to adjust the weights (in the embedding layer) and repeat this process for all (context, target) pairs for multiple epochs.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https://www.kdnuggets.com/2018/04/implementing-deep-learning-methods-feature-engineering-text-data-cbow.html</a:t>
            </a:r>
            <a:endParaRPr sz="135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350">
              <a:solidFill>
                <a:srgbClr val="111111"/>
              </a:solidFill>
              <a:highlight>
                <a:srgbClr val="FFFFFF"/>
              </a:highlight>
              <a:latin typeface="Open Sans"/>
              <a:ea typeface="Open Sans"/>
              <a:cs typeface="Open Sans"/>
              <a:sym typeface="Open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335196b9131_0_3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335196b9131_0_3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input context words of dimensions (2 x window_size), we will pass them to an embedding layer of size (vocab_size x embed_size) which will give us dense word embeddings for each of these context words (1 x embed_size for each word). Next up we use a lambda layer to average out these embeddings and get an average dense embedding (1 x embed_size) which is sent to the dense softmax layer which outputs the most likely target word. We compare this with the actual target word, compute the loss, backpropagate the errors to adjust the weights (in the embedding layer) and repeat this process for all (context, target) pairs for multiple epochs.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https://www.kdnuggets.com/2018/04/implementing-deep-learning-methods-feature-engineering-text-data-cbow.html</a:t>
            </a:r>
            <a:endParaRPr sz="135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350">
              <a:solidFill>
                <a:srgbClr val="111111"/>
              </a:solidFill>
              <a:highlight>
                <a:srgbClr val="FFFFFF"/>
              </a:highlight>
              <a:latin typeface="Open Sans"/>
              <a:ea typeface="Open Sans"/>
              <a:cs typeface="Open Sans"/>
              <a:sym typeface="Open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335196b9131_0_3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335196b9131_0_3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input context words of dimensions (2 x window_size), we will pass them to an embedding layer of size (vocab_size x embed_size) which will give us dense word embeddings for each of these context words (1 x embed_size for each word). Next up we use a lambda layer to average out these embeddings and get an average dense embedding (1 x embed_size) which is sent to the dense softmax layer which outputs the most likely target word. We compare this with the actual target word, compute the loss, backpropagate the errors to adjust the weights (in the embedding layer) and repeat this process for all (context, target) pairs for multiple epochs.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https://www.kdnuggets.com/2018/04/implementing-deep-learning-methods-feature-engineering-text-data-cbow.html</a:t>
            </a:r>
            <a:endParaRPr sz="135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35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900">
                <a:solidFill>
                  <a:srgbClr val="1F2328"/>
                </a:solidFill>
                <a:highlight>
                  <a:srgbClr val="FFFFFF"/>
                </a:highlight>
                <a:latin typeface="Courier New"/>
                <a:ea typeface="Courier New"/>
                <a:cs typeface="Courier New"/>
                <a:sym typeface="Courier New"/>
              </a:rPr>
              <a:t>cbow.</a:t>
            </a:r>
            <a:r>
              <a:rPr lang="en" sz="900">
                <a:solidFill>
                  <a:srgbClr val="005CC5"/>
                </a:solidFill>
                <a:highlight>
                  <a:srgbClr val="FFFFFF"/>
                </a:highlight>
                <a:latin typeface="Courier New"/>
                <a:ea typeface="Courier New"/>
                <a:cs typeface="Courier New"/>
                <a:sym typeface="Courier New"/>
              </a:rPr>
              <a:t>compile</a:t>
            </a:r>
            <a:r>
              <a:rPr lang="en" sz="900">
                <a:solidFill>
                  <a:srgbClr val="1F2328"/>
                </a:solidFill>
                <a:highlight>
                  <a:srgbClr val="FFFFFF"/>
                </a:highlight>
                <a:latin typeface="Courier New"/>
                <a:ea typeface="Courier New"/>
                <a:cs typeface="Courier New"/>
                <a:sym typeface="Courier New"/>
              </a:rPr>
              <a:t>(loss</a:t>
            </a:r>
            <a:r>
              <a:rPr lang="en" sz="900">
                <a:solidFill>
                  <a:srgbClr val="005CC5"/>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'categorical_crossentropy'</a:t>
            </a:r>
            <a:r>
              <a:rPr lang="en" sz="900">
                <a:solidFill>
                  <a:srgbClr val="1F2328"/>
                </a:solidFill>
                <a:highlight>
                  <a:srgbClr val="FFFFFF"/>
                </a:highlight>
                <a:latin typeface="Courier New"/>
                <a:ea typeface="Courier New"/>
                <a:cs typeface="Courier New"/>
                <a:sym typeface="Courier New"/>
              </a:rPr>
              <a:t>, optimizer</a:t>
            </a:r>
            <a:r>
              <a:rPr lang="en" sz="900">
                <a:solidFill>
                  <a:srgbClr val="005CC5"/>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'rmsprop'</a:t>
            </a:r>
            <a:r>
              <a:rPr lang="en" sz="900">
                <a:solidFill>
                  <a:srgbClr val="1F2328"/>
                </a:solidFill>
                <a:highlight>
                  <a:srgbClr val="FFFFFF"/>
                </a:highlight>
                <a:latin typeface="Courier New"/>
                <a:ea typeface="Courier New"/>
                <a:cs typeface="Courier New"/>
                <a:sym typeface="Courier New"/>
              </a:rPr>
              <a:t>)</a:t>
            </a:r>
            <a:endParaRPr sz="1350">
              <a:solidFill>
                <a:srgbClr val="111111"/>
              </a:solidFill>
              <a:highlight>
                <a:srgbClr val="FFFFFF"/>
              </a:highlight>
              <a:latin typeface="Open Sans"/>
              <a:ea typeface="Open Sans"/>
              <a:cs typeface="Open Sans"/>
              <a:sym typeface="Open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335196b9131_0_3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335196b9131_0_3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input context words of dimensions (2 x window_size), we will pass them to an embedding layer of size (vocab_size x embed_size) which will give us dense word embeddings for each of these context words (1 x embed_size for each word). Next up we use a lambda layer to average out these embeddings and get an average dense embedding (1 x embed_size) which is sent to the dense softmax layer which outputs the most likely target word. We compare this with the actual target word, compute the loss, backpropagate the errors to adjust the weights (in the embedding layer) and repeat this process for all (context, target) pairs for multiple epochs.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https://www.kdnuggets.com/2018/04/implementing-deep-learning-methods-feature-engineering-text-data-cbow.html</a:t>
            </a:r>
            <a:endParaRPr sz="135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35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900">
                <a:solidFill>
                  <a:srgbClr val="1F2328"/>
                </a:solidFill>
                <a:highlight>
                  <a:srgbClr val="FFFFFF"/>
                </a:highlight>
                <a:latin typeface="Courier New"/>
                <a:ea typeface="Courier New"/>
                <a:cs typeface="Courier New"/>
                <a:sym typeface="Courier New"/>
              </a:rPr>
              <a:t>cbow.</a:t>
            </a:r>
            <a:r>
              <a:rPr lang="en" sz="900">
                <a:solidFill>
                  <a:srgbClr val="005CC5"/>
                </a:solidFill>
                <a:highlight>
                  <a:srgbClr val="FFFFFF"/>
                </a:highlight>
                <a:latin typeface="Courier New"/>
                <a:ea typeface="Courier New"/>
                <a:cs typeface="Courier New"/>
                <a:sym typeface="Courier New"/>
              </a:rPr>
              <a:t>compile</a:t>
            </a:r>
            <a:r>
              <a:rPr lang="en" sz="900">
                <a:solidFill>
                  <a:srgbClr val="1F2328"/>
                </a:solidFill>
                <a:highlight>
                  <a:srgbClr val="FFFFFF"/>
                </a:highlight>
                <a:latin typeface="Courier New"/>
                <a:ea typeface="Courier New"/>
                <a:cs typeface="Courier New"/>
                <a:sym typeface="Courier New"/>
              </a:rPr>
              <a:t>(loss</a:t>
            </a:r>
            <a:r>
              <a:rPr lang="en" sz="900">
                <a:solidFill>
                  <a:srgbClr val="005CC5"/>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'categorical_crossentropy'</a:t>
            </a:r>
            <a:r>
              <a:rPr lang="en" sz="900">
                <a:solidFill>
                  <a:srgbClr val="1F2328"/>
                </a:solidFill>
                <a:highlight>
                  <a:srgbClr val="FFFFFF"/>
                </a:highlight>
                <a:latin typeface="Courier New"/>
                <a:ea typeface="Courier New"/>
                <a:cs typeface="Courier New"/>
                <a:sym typeface="Courier New"/>
              </a:rPr>
              <a:t>, optimizer</a:t>
            </a:r>
            <a:r>
              <a:rPr lang="en" sz="900">
                <a:solidFill>
                  <a:srgbClr val="005CC5"/>
                </a:solidFill>
                <a:highlight>
                  <a:srgbClr val="FFFFFF"/>
                </a:highlight>
                <a:latin typeface="Courier New"/>
                <a:ea typeface="Courier New"/>
                <a:cs typeface="Courier New"/>
                <a:sym typeface="Courier New"/>
              </a:rPr>
              <a:t>=</a:t>
            </a:r>
            <a:r>
              <a:rPr lang="en" sz="900">
                <a:solidFill>
                  <a:srgbClr val="032F62"/>
                </a:solidFill>
                <a:highlight>
                  <a:srgbClr val="FFFFFF"/>
                </a:highlight>
                <a:latin typeface="Courier New"/>
                <a:ea typeface="Courier New"/>
                <a:cs typeface="Courier New"/>
                <a:sym typeface="Courier New"/>
              </a:rPr>
              <a:t>'rmsprop'</a:t>
            </a:r>
            <a:r>
              <a:rPr lang="en" sz="900">
                <a:solidFill>
                  <a:srgbClr val="1F2328"/>
                </a:solidFill>
                <a:highlight>
                  <a:srgbClr val="FFFFFF"/>
                </a:highlight>
                <a:latin typeface="Courier New"/>
                <a:ea typeface="Courier New"/>
                <a:cs typeface="Courier New"/>
                <a:sym typeface="Courier New"/>
              </a:rPr>
              <a:t>)</a:t>
            </a:r>
            <a:endParaRPr sz="1350">
              <a:solidFill>
                <a:srgbClr val="111111"/>
              </a:solidFill>
              <a:highlight>
                <a:srgbClr val="FFFFFF"/>
              </a:highlight>
              <a:latin typeface="Open Sans"/>
              <a:ea typeface="Open Sans"/>
              <a:cs typeface="Open Sans"/>
              <a:sym typeface="Open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335196b9131_0_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335196b9131_0_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335196b9131_0_3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335196b9131_0_3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335196b9131_0_3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335196b9131_0_3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335196b9131_0_3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335196b9131_0_3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https://www.youtube.com/watch?v=y9PLF2GsD-c</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335196b9131_0_3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335196b9131_0_3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35196b9131_0_1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35196b9131_0_1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35196b9131_0_3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35196b9131_0_3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35196b9131_0_3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35196b9131_0_3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35196b9131_0_3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335196b9131_0_3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335196b9131_0_3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335196b9131_0_3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335196b9131_0_3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335196b9131_0_3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335196b9131_0_3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335196b9131_0_3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Needs to see whole sentence first to do translation (context may change) then you predict each word at a time in the decoder part</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335196b9131_0_3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335196b9131_0_3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5196b9131_0_4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335196b9131_0_4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335196b9131_0_4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335196b9131_0_4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335196b9131_0_4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335196b9131_0_4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35196b9131_0_1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35196b9131_0_1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335196b9131_0_4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335196b9131_0_4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35196b9131_0_4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335196b9131_0_4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335196b9131_0_4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335196b9131_0_4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335196b9131_0_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335196b9131_0_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335196b9131_0_4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335196b9131_0_4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335196b9131_0_4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335196b9131_0_4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335196b9131_0_4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335196b9131_0_4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335196b9131_0_4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335196b9131_0_4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335196b9131_0_4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335196b9131_0_4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Also uses sigmoid activation</a:t>
            </a:r>
            <a:endParaRPr/>
          </a:p>
          <a:p>
            <a:pPr marL="0" lvl="0" indent="0" algn="l" rtl="0">
              <a:spcBef>
                <a:spcPts val="0"/>
              </a:spcBef>
              <a:spcAft>
                <a:spcPts val="0"/>
              </a:spcAft>
              <a:buClr>
                <a:schemeClr val="dk1"/>
              </a:buClr>
              <a:buSzPts val="1100"/>
              <a:buFont typeface="Arial"/>
              <a:buNone/>
            </a:pPr>
            <a:r>
              <a:rPr lang="en"/>
              <a:t>Determines how much of the past state should be forgotten</a:t>
            </a:r>
            <a:endParaRPr/>
          </a:p>
          <a:p>
            <a:pPr marL="0" lvl="0" indent="0" algn="l" rtl="0">
              <a:spcBef>
                <a:spcPts val="0"/>
              </a:spcBef>
              <a:spcAft>
                <a:spcPts val="0"/>
              </a:spcAft>
              <a:buClr>
                <a:schemeClr val="dk1"/>
              </a:buClr>
              <a:buSzPts val="1100"/>
              <a:buFont typeface="Arial"/>
              <a:buNone/>
            </a:pPr>
            <a:r>
              <a:rPr lang="en"/>
              <a:t>Controls access to previous hidden state when computing new candidate state</a:t>
            </a:r>
            <a:endParaRPr/>
          </a:p>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335196b9131_0_4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335196b9131_0_4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the "candidate" hidden state</a:t>
            </a:r>
            <a:endParaRPr/>
          </a:p>
          <a:p>
            <a:pPr marL="0" lvl="0" indent="0" algn="l" rtl="0">
              <a:spcBef>
                <a:spcPts val="0"/>
              </a:spcBef>
              <a:spcAft>
                <a:spcPts val="0"/>
              </a:spcAft>
              <a:buClr>
                <a:schemeClr val="dk1"/>
              </a:buClr>
              <a:buSzPts val="1100"/>
              <a:buFont typeface="Arial"/>
              <a:buNone/>
            </a:pPr>
            <a:r>
              <a:rPr lang="en"/>
              <a:t>Uses tanh activation function</a:t>
            </a:r>
            <a:endParaRPr/>
          </a:p>
          <a:p>
            <a:pPr marL="0" lvl="0" indent="0" algn="l" rtl="0">
              <a:spcBef>
                <a:spcPts val="0"/>
              </a:spcBef>
              <a:spcAft>
                <a:spcPts val="0"/>
              </a:spcAft>
              <a:buClr>
                <a:schemeClr val="dk1"/>
              </a:buClr>
              <a:buSzPts val="1100"/>
              <a:buFont typeface="Arial"/>
              <a:buNone/>
            </a:pPr>
            <a:r>
              <a:rPr lang="en"/>
              <a:t>rt * ht-1 represents element-wise multiplication with reset gate</a:t>
            </a:r>
            <a:endParaRPr/>
          </a:p>
          <a:p>
            <a:pPr marL="0" lvl="0" indent="0" algn="l" rtl="0">
              <a:spcBef>
                <a:spcPts val="0"/>
              </a:spcBef>
              <a:spcAft>
                <a:spcPts val="0"/>
              </a:spcAft>
              <a:buClr>
                <a:schemeClr val="dk1"/>
              </a:buClr>
              <a:buSzPts val="1100"/>
              <a:buFont typeface="Arial"/>
              <a:buNone/>
            </a:pPr>
            <a:r>
              <a:rPr lang="en"/>
              <a:t>Creates a candidate for the new hidden state</a:t>
            </a:r>
            <a:endParaRPr/>
          </a:p>
          <a:p>
            <a:pPr marL="0" lvl="0" indent="0" algn="l" rtl="0">
              <a:spcBef>
                <a:spcPts val="0"/>
              </a:spcBef>
              <a:spcAft>
                <a:spcPts val="0"/>
              </a:spcAft>
              <a:buClr>
                <a:schemeClr val="dk1"/>
              </a:buClr>
              <a:buSzPts val="1100"/>
              <a:buFont typeface="Arial"/>
              <a:buNone/>
            </a:pPr>
            <a:r>
              <a:rPr lang="en"/>
              <a:t>tanh ensures values are between -1 and 1</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35196b9131_0_1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35196b9131_0_1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35196b9131_0_4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335196b9131_0_4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the final hidden state computation</a:t>
            </a:r>
            <a:endParaRPr/>
          </a:p>
          <a:p>
            <a:pPr marL="0" lvl="0" indent="0" algn="l" rtl="0">
              <a:spcBef>
                <a:spcPts val="0"/>
              </a:spcBef>
              <a:spcAft>
                <a:spcPts val="0"/>
              </a:spcAft>
              <a:buClr>
                <a:schemeClr val="dk1"/>
              </a:buClr>
              <a:buSzPts val="1100"/>
              <a:buFont typeface="Arial"/>
              <a:buNone/>
            </a:pPr>
            <a:r>
              <a:rPr lang="en"/>
              <a:t>Combines previous hidden state and candidate state</a:t>
            </a:r>
            <a:endParaRPr/>
          </a:p>
          <a:p>
            <a:pPr marL="0" lvl="0" indent="0" algn="l" rtl="0">
              <a:spcBef>
                <a:spcPts val="0"/>
              </a:spcBef>
              <a:spcAft>
                <a:spcPts val="0"/>
              </a:spcAft>
              <a:buClr>
                <a:schemeClr val="dk1"/>
              </a:buClr>
              <a:buSzPts val="1100"/>
              <a:buFont typeface="Arial"/>
              <a:buNone/>
            </a:pPr>
            <a:r>
              <a:rPr lang="en"/>
              <a:t>zt controls the balance between previous (ht-1) and candidate (h̃t) states</a:t>
            </a:r>
            <a:endParaRPr/>
          </a:p>
          <a:p>
            <a:pPr marL="0" lvl="0" indent="0" algn="l" rtl="0">
              <a:spcBef>
                <a:spcPts val="0"/>
              </a:spcBef>
              <a:spcAft>
                <a:spcPts val="0"/>
              </a:spcAft>
              <a:buClr>
                <a:schemeClr val="dk1"/>
              </a:buClr>
              <a:buSzPts val="1100"/>
              <a:buFont typeface="Arial"/>
              <a:buNone/>
            </a:pPr>
            <a:r>
              <a:rPr lang="en"/>
              <a:t>If zt is close to 1, favors the new candidate state</a:t>
            </a:r>
            <a:endParaRPr/>
          </a:p>
          <a:p>
            <a:pPr marL="0" lvl="0" indent="0" algn="l" rtl="0">
              <a:spcBef>
                <a:spcPts val="0"/>
              </a:spcBef>
              <a:spcAft>
                <a:spcPts val="0"/>
              </a:spcAft>
              <a:buClr>
                <a:schemeClr val="dk1"/>
              </a:buClr>
              <a:buSzPts val="1100"/>
              <a:buFont typeface="Arial"/>
              <a:buNone/>
            </a:pPr>
            <a:r>
              <a:rPr lang="en"/>
              <a:t>If zt is close to 0, keeps more information from previous state</a:t>
            </a:r>
            <a:endParaRPr/>
          </a:p>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335196b9131_0_4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335196b9131_0_4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335196b9131_0_3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335196b9131_0_3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335196b9131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335196b9131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335196b9131_0_4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335196b9131_0_4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335196b9131_0_4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335196b9131_0_4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335196b9131_0_4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335196b9131_0_4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Brett Jordan</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335196b9131_0_4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335196b9131_0_4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335196b9131_0_4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335196b9131_0_4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Samuel Regan-Asante</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35196b9131_0_4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335196b9131_0_4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Photo by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Samuel Regan-Asante</a:t>
            </a:r>
            <a:r>
              <a:rPr lang="en">
                <a:solidFill>
                  <a:schemeClr val="dk1"/>
                </a:solidFill>
              </a:rPr>
              <a:t> on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Unsplash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3">
    <p:spTree>
      <p:nvGrpSpPr>
        <p:cNvPr id="1" name="Shape 9"/>
        <p:cNvGrpSpPr/>
        <p:nvPr/>
      </p:nvGrpSpPr>
      <p:grpSpPr>
        <a:xfrm>
          <a:off x="0" y="0"/>
          <a:ext cx="0" cy="0"/>
          <a:chOff x="0" y="0"/>
          <a:chExt cx="0" cy="0"/>
        </a:xfrm>
      </p:grpSpPr>
      <p:sp>
        <p:nvSpPr>
          <p:cNvPr id="10" name="Google Shape;10;p2"/>
          <p:cNvSpPr/>
          <p:nvPr/>
        </p:nvSpPr>
        <p:spPr>
          <a:xfrm>
            <a:off x="643200" y="659425"/>
            <a:ext cx="3146400" cy="1091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 name="Google Shape;11;p2"/>
          <p:cNvSpPr txBox="1">
            <a:spLocks noGrp="1"/>
          </p:cNvSpPr>
          <p:nvPr>
            <p:ph type="title"/>
          </p:nvPr>
        </p:nvSpPr>
        <p:spPr>
          <a:xfrm>
            <a:off x="671825" y="727744"/>
            <a:ext cx="3117600" cy="12018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 name="Google Shape;12;p2"/>
          <p:cNvSpPr/>
          <p:nvPr/>
        </p:nvSpPr>
        <p:spPr>
          <a:xfrm>
            <a:off x="2216400" y="1750725"/>
            <a:ext cx="4711200" cy="2187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 name="Google Shape;13;p2"/>
          <p:cNvSpPr/>
          <p:nvPr/>
        </p:nvSpPr>
        <p:spPr>
          <a:xfrm>
            <a:off x="1686400" y="1750825"/>
            <a:ext cx="528900" cy="5289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 name="Google Shape;14;p2"/>
          <p:cNvSpPr/>
          <p:nvPr/>
        </p:nvSpPr>
        <p:spPr>
          <a:xfrm>
            <a:off x="6927600" y="2843900"/>
            <a:ext cx="528900" cy="1091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 name="Google Shape;15;p2"/>
          <p:cNvSpPr txBox="1">
            <a:spLocks noGrp="1"/>
          </p:cNvSpPr>
          <p:nvPr>
            <p:ph type="title" idx="2"/>
          </p:nvPr>
        </p:nvSpPr>
        <p:spPr>
          <a:xfrm>
            <a:off x="2258050" y="1800075"/>
            <a:ext cx="4623900" cy="2219700"/>
          </a:xfrm>
          <a:prstGeom prst="rect">
            <a:avLst/>
          </a:prstGeom>
        </p:spPr>
        <p:txBody>
          <a:bodyPr spcFirstLastPara="1" wrap="square" lIns="91425" tIns="91425" rIns="91425" bIns="91425" anchor="t" anchorCtr="0">
            <a:norm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a:endParaRPr/>
          </a:p>
        </p:txBody>
      </p:sp>
      <p:sp>
        <p:nvSpPr>
          <p:cNvPr id="16" name="Google Shape;16;p2"/>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7" name="Google Shape;17;p2"/>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big ideas">
  <p:cSld name="TITLE_3_1_1_1_1_1_1_1_1">
    <p:spTree>
      <p:nvGrpSpPr>
        <p:cNvPr id="1" name="Shape 138"/>
        <p:cNvGrpSpPr/>
        <p:nvPr/>
      </p:nvGrpSpPr>
      <p:grpSpPr>
        <a:xfrm>
          <a:off x="0" y="0"/>
          <a:ext cx="0" cy="0"/>
          <a:chOff x="0" y="0"/>
          <a:chExt cx="0" cy="0"/>
        </a:xfrm>
      </p:grpSpPr>
      <p:sp>
        <p:nvSpPr>
          <p:cNvPr id="139" name="Google Shape;139;p11"/>
          <p:cNvSpPr/>
          <p:nvPr/>
        </p:nvSpPr>
        <p:spPr>
          <a:xfrm>
            <a:off x="3263350" y="1223800"/>
            <a:ext cx="2617200" cy="2725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0" name="Google Shape;140;p11"/>
          <p:cNvSpPr txBox="1">
            <a:spLocks noGrp="1"/>
          </p:cNvSpPr>
          <p:nvPr>
            <p:ph type="subTitle" idx="1"/>
          </p:nvPr>
        </p:nvSpPr>
        <p:spPr>
          <a:xfrm>
            <a:off x="3263400" y="1216529"/>
            <a:ext cx="2617200" cy="46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11"/>
          <p:cNvSpPr/>
          <p:nvPr/>
        </p:nvSpPr>
        <p:spPr>
          <a:xfrm>
            <a:off x="643300" y="1223800"/>
            <a:ext cx="2617200" cy="27255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2" name="Google Shape;142;p11"/>
          <p:cNvSpPr txBox="1">
            <a:spLocks noGrp="1"/>
          </p:cNvSpPr>
          <p:nvPr>
            <p:ph type="body" idx="2"/>
          </p:nvPr>
        </p:nvSpPr>
        <p:spPr>
          <a:xfrm>
            <a:off x="650150" y="1553646"/>
            <a:ext cx="2617200" cy="46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43" name="Google Shape;143;p11"/>
          <p:cNvSpPr/>
          <p:nvPr/>
        </p:nvSpPr>
        <p:spPr>
          <a:xfrm>
            <a:off x="5883400" y="1223800"/>
            <a:ext cx="2617200" cy="2725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4" name="Google Shape;144;p11"/>
          <p:cNvSpPr txBox="1">
            <a:spLocks noGrp="1"/>
          </p:cNvSpPr>
          <p:nvPr>
            <p:ph type="subTitle" idx="3"/>
          </p:nvPr>
        </p:nvSpPr>
        <p:spPr>
          <a:xfrm>
            <a:off x="5883500" y="1216529"/>
            <a:ext cx="2617200" cy="46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1"/>
          <p:cNvSpPr txBox="1">
            <a:spLocks noGrp="1"/>
          </p:cNvSpPr>
          <p:nvPr>
            <p:ph type="body" idx="4"/>
          </p:nvPr>
        </p:nvSpPr>
        <p:spPr>
          <a:xfrm>
            <a:off x="546686" y="3949300"/>
            <a:ext cx="2404800" cy="399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46" name="Google Shape;146;p11"/>
          <p:cNvSpPr txBox="1">
            <a:spLocks noGrp="1"/>
          </p:cNvSpPr>
          <p:nvPr>
            <p:ph type="subTitle" idx="5"/>
          </p:nvPr>
        </p:nvSpPr>
        <p:spPr>
          <a:xfrm>
            <a:off x="646300" y="1216529"/>
            <a:ext cx="2617200" cy="46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1"/>
          <p:cNvSpPr txBox="1">
            <a:spLocks noGrp="1"/>
          </p:cNvSpPr>
          <p:nvPr>
            <p:ph type="body" idx="6"/>
          </p:nvPr>
        </p:nvSpPr>
        <p:spPr>
          <a:xfrm>
            <a:off x="3264850" y="1553646"/>
            <a:ext cx="2617200" cy="46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48" name="Google Shape;148;p11"/>
          <p:cNvSpPr txBox="1">
            <a:spLocks noGrp="1"/>
          </p:cNvSpPr>
          <p:nvPr>
            <p:ph type="body" idx="7"/>
          </p:nvPr>
        </p:nvSpPr>
        <p:spPr>
          <a:xfrm>
            <a:off x="5883400" y="1553646"/>
            <a:ext cx="2617200" cy="46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49" name="Google Shape;149;p11"/>
          <p:cNvSpPr txBox="1">
            <a:spLocks noGrp="1"/>
          </p:cNvSpPr>
          <p:nvPr>
            <p:ph type="body" idx="8"/>
          </p:nvPr>
        </p:nvSpPr>
        <p:spPr>
          <a:xfrm>
            <a:off x="650150"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0" name="Google Shape;150;p11"/>
          <p:cNvSpPr txBox="1">
            <a:spLocks noGrp="1"/>
          </p:cNvSpPr>
          <p:nvPr>
            <p:ph type="body" idx="9"/>
          </p:nvPr>
        </p:nvSpPr>
        <p:spPr>
          <a:xfrm>
            <a:off x="1880475"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1" name="Google Shape;151;p11"/>
          <p:cNvSpPr txBox="1">
            <a:spLocks noGrp="1"/>
          </p:cNvSpPr>
          <p:nvPr>
            <p:ph type="body" idx="13"/>
          </p:nvPr>
        </p:nvSpPr>
        <p:spPr>
          <a:xfrm>
            <a:off x="3266775"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2" name="Google Shape;152;p11"/>
          <p:cNvSpPr txBox="1">
            <a:spLocks noGrp="1"/>
          </p:cNvSpPr>
          <p:nvPr>
            <p:ph type="body" idx="14"/>
          </p:nvPr>
        </p:nvSpPr>
        <p:spPr>
          <a:xfrm>
            <a:off x="4497100"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3" name="Google Shape;153;p11"/>
          <p:cNvSpPr txBox="1">
            <a:spLocks noGrp="1"/>
          </p:cNvSpPr>
          <p:nvPr>
            <p:ph type="body" idx="15"/>
          </p:nvPr>
        </p:nvSpPr>
        <p:spPr>
          <a:xfrm>
            <a:off x="5883400"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4" name="Google Shape;154;p11"/>
          <p:cNvSpPr txBox="1">
            <a:spLocks noGrp="1"/>
          </p:cNvSpPr>
          <p:nvPr>
            <p:ph type="body" idx="16"/>
          </p:nvPr>
        </p:nvSpPr>
        <p:spPr>
          <a:xfrm>
            <a:off x="7113725"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5" name="Google Shape;155;p11"/>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6" name="Google Shape;156;p11"/>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57" name="Google Shape;157;p11"/>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8" name="Google Shape;158;p11"/>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ptions Pros and Cons">
  <p:cSld name="TITLE_3_1_1_1_1_1_1_1_1_1">
    <p:spTree>
      <p:nvGrpSpPr>
        <p:cNvPr id="1" name="Shape 159"/>
        <p:cNvGrpSpPr/>
        <p:nvPr/>
      </p:nvGrpSpPr>
      <p:grpSpPr>
        <a:xfrm>
          <a:off x="0" y="0"/>
          <a:ext cx="0" cy="0"/>
          <a:chOff x="0" y="0"/>
          <a:chExt cx="0" cy="0"/>
        </a:xfrm>
      </p:grpSpPr>
      <p:sp>
        <p:nvSpPr>
          <p:cNvPr id="160" name="Google Shape;160;p12"/>
          <p:cNvSpPr/>
          <p:nvPr/>
        </p:nvSpPr>
        <p:spPr>
          <a:xfrm>
            <a:off x="298286" y="2469752"/>
            <a:ext cx="2849400" cy="2367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1" name="Google Shape;161;p12"/>
          <p:cNvSpPr/>
          <p:nvPr/>
        </p:nvSpPr>
        <p:spPr>
          <a:xfrm>
            <a:off x="3148000" y="2469752"/>
            <a:ext cx="2849400" cy="2367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2" name="Google Shape;162;p12"/>
          <p:cNvSpPr/>
          <p:nvPr/>
        </p:nvSpPr>
        <p:spPr>
          <a:xfrm>
            <a:off x="5984943" y="2469752"/>
            <a:ext cx="2849400" cy="2367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3" name="Google Shape;163;p12"/>
          <p:cNvSpPr>
            <a:spLocks noGrp="1"/>
          </p:cNvSpPr>
          <p:nvPr>
            <p:ph type="pic" idx="2"/>
          </p:nvPr>
        </p:nvSpPr>
        <p:spPr>
          <a:xfrm>
            <a:off x="299192" y="1071125"/>
            <a:ext cx="2861400" cy="1401600"/>
          </a:xfrm>
          <a:prstGeom prst="rect">
            <a:avLst/>
          </a:prstGeom>
          <a:noFill/>
          <a:ln w="19050" cap="flat" cmpd="sng">
            <a:solidFill>
              <a:schemeClr val="dk1"/>
            </a:solidFill>
            <a:prstDash val="solid"/>
            <a:round/>
            <a:headEnd type="none" w="sm" len="sm"/>
            <a:tailEnd type="none" w="sm" len="sm"/>
          </a:ln>
        </p:spPr>
      </p:sp>
      <p:sp>
        <p:nvSpPr>
          <p:cNvPr id="164" name="Google Shape;164;p12"/>
          <p:cNvSpPr>
            <a:spLocks noGrp="1"/>
          </p:cNvSpPr>
          <p:nvPr>
            <p:ph type="pic" idx="3"/>
          </p:nvPr>
        </p:nvSpPr>
        <p:spPr>
          <a:xfrm>
            <a:off x="3147675" y="1071125"/>
            <a:ext cx="2837100" cy="1401600"/>
          </a:xfrm>
          <a:prstGeom prst="rect">
            <a:avLst/>
          </a:prstGeom>
          <a:noFill/>
          <a:ln w="19050" cap="flat" cmpd="sng">
            <a:solidFill>
              <a:schemeClr val="dk1"/>
            </a:solidFill>
            <a:prstDash val="solid"/>
            <a:round/>
            <a:headEnd type="none" w="sm" len="sm"/>
            <a:tailEnd type="none" w="sm" len="sm"/>
          </a:ln>
        </p:spPr>
      </p:sp>
      <p:sp>
        <p:nvSpPr>
          <p:cNvPr id="165" name="Google Shape;165;p12"/>
          <p:cNvSpPr>
            <a:spLocks noGrp="1"/>
          </p:cNvSpPr>
          <p:nvPr>
            <p:ph type="pic" idx="4"/>
          </p:nvPr>
        </p:nvSpPr>
        <p:spPr>
          <a:xfrm>
            <a:off x="5984750" y="1071125"/>
            <a:ext cx="2849400" cy="1401600"/>
          </a:xfrm>
          <a:prstGeom prst="rect">
            <a:avLst/>
          </a:prstGeom>
          <a:noFill/>
          <a:ln w="19050" cap="flat" cmpd="sng">
            <a:solidFill>
              <a:schemeClr val="dk1"/>
            </a:solidFill>
            <a:prstDash val="solid"/>
            <a:round/>
            <a:headEnd type="none" w="sm" len="sm"/>
            <a:tailEnd type="none" w="sm" len="sm"/>
          </a:ln>
        </p:spPr>
      </p:sp>
      <p:sp>
        <p:nvSpPr>
          <p:cNvPr id="166" name="Google Shape;166;p12"/>
          <p:cNvSpPr txBox="1">
            <a:spLocks noGrp="1"/>
          </p:cNvSpPr>
          <p:nvPr>
            <p:ph type="subTitle" idx="1"/>
          </p:nvPr>
        </p:nvSpPr>
        <p:spPr>
          <a:xfrm>
            <a:off x="313140" y="2454080"/>
            <a:ext cx="2815500" cy="42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2"/>
          <p:cNvSpPr txBox="1">
            <a:spLocks noGrp="1"/>
          </p:cNvSpPr>
          <p:nvPr>
            <p:ph type="body" idx="5"/>
          </p:nvPr>
        </p:nvSpPr>
        <p:spPr>
          <a:xfrm>
            <a:off x="3157834" y="2811042"/>
            <a:ext cx="2815500" cy="42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68" name="Google Shape;168;p12"/>
          <p:cNvSpPr txBox="1">
            <a:spLocks noGrp="1"/>
          </p:cNvSpPr>
          <p:nvPr>
            <p:ph type="body" idx="6"/>
          </p:nvPr>
        </p:nvSpPr>
        <p:spPr>
          <a:xfrm>
            <a:off x="6001839" y="2811042"/>
            <a:ext cx="2815500" cy="42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69" name="Google Shape;169;p12"/>
          <p:cNvSpPr txBox="1">
            <a:spLocks noGrp="1"/>
          </p:cNvSpPr>
          <p:nvPr>
            <p:ph type="body" idx="7"/>
          </p:nvPr>
        </p:nvSpPr>
        <p:spPr>
          <a:xfrm>
            <a:off x="317282" y="2811042"/>
            <a:ext cx="2815500" cy="42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70" name="Google Shape;170;p12"/>
          <p:cNvSpPr txBox="1">
            <a:spLocks noGrp="1"/>
          </p:cNvSpPr>
          <p:nvPr>
            <p:ph type="subTitle" idx="8"/>
          </p:nvPr>
        </p:nvSpPr>
        <p:spPr>
          <a:xfrm>
            <a:off x="3153692" y="2454080"/>
            <a:ext cx="2815500" cy="42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12"/>
          <p:cNvSpPr txBox="1">
            <a:spLocks noGrp="1"/>
          </p:cNvSpPr>
          <p:nvPr>
            <p:ph type="subTitle" idx="9"/>
          </p:nvPr>
        </p:nvSpPr>
        <p:spPr>
          <a:xfrm>
            <a:off x="5997697" y="2454080"/>
            <a:ext cx="2815500" cy="42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2"/>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73" name="Google Shape;173;p12"/>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74" name="Google Shape;174;p12"/>
          <p:cNvSpPr/>
          <p:nvPr/>
        </p:nvSpPr>
        <p:spPr>
          <a:xfrm>
            <a:off x="298300" y="301050"/>
            <a:ext cx="5585100" cy="606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75" name="Google Shape;175;p12"/>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dditional Points">
  <p:cSld name="TITLE_3_1_1_1_1_1_1_1_1_1_1">
    <p:spTree>
      <p:nvGrpSpPr>
        <p:cNvPr id="1" name="Shape 176"/>
        <p:cNvGrpSpPr/>
        <p:nvPr/>
      </p:nvGrpSpPr>
      <p:grpSpPr>
        <a:xfrm>
          <a:off x="0" y="0"/>
          <a:ext cx="0" cy="0"/>
          <a:chOff x="0" y="0"/>
          <a:chExt cx="0" cy="0"/>
        </a:xfrm>
      </p:grpSpPr>
      <p:sp>
        <p:nvSpPr>
          <p:cNvPr id="177" name="Google Shape;177;p13"/>
          <p:cNvSpPr/>
          <p:nvPr/>
        </p:nvSpPr>
        <p:spPr>
          <a:xfrm>
            <a:off x="298300" y="1216800"/>
            <a:ext cx="3491400" cy="326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78" name="Google Shape;178;p13"/>
          <p:cNvSpPr txBox="1">
            <a:spLocks noGrp="1"/>
          </p:cNvSpPr>
          <p:nvPr>
            <p:ph type="subTitle" idx="1"/>
          </p:nvPr>
        </p:nvSpPr>
        <p:spPr>
          <a:xfrm>
            <a:off x="323945" y="1242931"/>
            <a:ext cx="33144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13"/>
          <p:cNvSpPr>
            <a:spLocks noGrp="1"/>
          </p:cNvSpPr>
          <p:nvPr>
            <p:ph type="pic" idx="2"/>
          </p:nvPr>
        </p:nvSpPr>
        <p:spPr>
          <a:xfrm>
            <a:off x="3789350" y="1216800"/>
            <a:ext cx="5062200" cy="3622200"/>
          </a:xfrm>
          <a:prstGeom prst="rect">
            <a:avLst/>
          </a:prstGeom>
          <a:noFill/>
          <a:ln w="19050" cap="flat" cmpd="sng">
            <a:solidFill>
              <a:schemeClr val="dk1"/>
            </a:solidFill>
            <a:prstDash val="solid"/>
            <a:round/>
            <a:headEnd type="none" w="sm" len="sm"/>
            <a:tailEnd type="none" w="sm" len="sm"/>
          </a:ln>
        </p:spPr>
      </p:sp>
      <p:sp>
        <p:nvSpPr>
          <p:cNvPr id="180" name="Google Shape;180;p13"/>
          <p:cNvSpPr txBox="1">
            <a:spLocks noGrp="1"/>
          </p:cNvSpPr>
          <p:nvPr>
            <p:ph type="body" idx="3"/>
          </p:nvPr>
        </p:nvSpPr>
        <p:spPr>
          <a:xfrm>
            <a:off x="336530" y="1554822"/>
            <a:ext cx="33144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1" name="Google Shape;181;p13"/>
          <p:cNvSpPr txBox="1">
            <a:spLocks noGrp="1"/>
          </p:cNvSpPr>
          <p:nvPr>
            <p:ph type="subTitle" idx="4"/>
          </p:nvPr>
        </p:nvSpPr>
        <p:spPr>
          <a:xfrm>
            <a:off x="336530" y="2289922"/>
            <a:ext cx="33015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13"/>
          <p:cNvSpPr txBox="1">
            <a:spLocks noGrp="1"/>
          </p:cNvSpPr>
          <p:nvPr>
            <p:ph type="body" idx="5"/>
          </p:nvPr>
        </p:nvSpPr>
        <p:spPr>
          <a:xfrm>
            <a:off x="349106" y="2601813"/>
            <a:ext cx="33015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3" name="Google Shape;183;p13"/>
          <p:cNvSpPr txBox="1">
            <a:spLocks noGrp="1"/>
          </p:cNvSpPr>
          <p:nvPr>
            <p:ph type="subTitle" idx="6"/>
          </p:nvPr>
        </p:nvSpPr>
        <p:spPr>
          <a:xfrm>
            <a:off x="323945" y="3346542"/>
            <a:ext cx="33144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3"/>
          <p:cNvSpPr txBox="1">
            <a:spLocks noGrp="1"/>
          </p:cNvSpPr>
          <p:nvPr>
            <p:ph type="body" idx="7"/>
          </p:nvPr>
        </p:nvSpPr>
        <p:spPr>
          <a:xfrm>
            <a:off x="336569" y="3658433"/>
            <a:ext cx="33144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5" name="Google Shape;185;p13"/>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86" name="Google Shape;186;p13"/>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87" name="Google Shape;187;p13"/>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88" name="Google Shape;188;p13"/>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cSld name="TITLE_3_1_1_1_1_1_1_1_1_1_1_2">
    <p:spTree>
      <p:nvGrpSpPr>
        <p:cNvPr id="1" name="Shape 189"/>
        <p:cNvGrpSpPr/>
        <p:nvPr/>
      </p:nvGrpSpPr>
      <p:grpSpPr>
        <a:xfrm>
          <a:off x="0" y="0"/>
          <a:ext cx="0" cy="0"/>
          <a:chOff x="0" y="0"/>
          <a:chExt cx="0" cy="0"/>
        </a:xfrm>
      </p:grpSpPr>
      <p:sp>
        <p:nvSpPr>
          <p:cNvPr id="190" name="Google Shape;190;p14"/>
          <p:cNvSpPr/>
          <p:nvPr/>
        </p:nvSpPr>
        <p:spPr>
          <a:xfrm>
            <a:off x="298300" y="1213300"/>
            <a:ext cx="5646900" cy="326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91" name="Google Shape;191;p14"/>
          <p:cNvSpPr txBox="1">
            <a:spLocks noGrp="1"/>
          </p:cNvSpPr>
          <p:nvPr>
            <p:ph type="body" idx="1"/>
          </p:nvPr>
        </p:nvSpPr>
        <p:spPr>
          <a:xfrm>
            <a:off x="298300" y="1370375"/>
            <a:ext cx="56469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2" name="Google Shape;192;p14"/>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93" name="Google Shape;193;p1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94" name="Google Shape;194;p14"/>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95" name="Google Shape;195;p14"/>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TITLE_3_1_1_1_1_1_1_1_1_1_1_2_2">
    <p:spTree>
      <p:nvGrpSpPr>
        <p:cNvPr id="1" name="Shape 196"/>
        <p:cNvGrpSpPr/>
        <p:nvPr/>
      </p:nvGrpSpPr>
      <p:grpSpPr>
        <a:xfrm>
          <a:off x="0" y="0"/>
          <a:ext cx="0" cy="0"/>
          <a:chOff x="0" y="0"/>
          <a:chExt cx="0" cy="0"/>
        </a:xfrm>
      </p:grpSpPr>
      <p:sp>
        <p:nvSpPr>
          <p:cNvPr id="197" name="Google Shape;197;p15"/>
          <p:cNvSpPr/>
          <p:nvPr/>
        </p:nvSpPr>
        <p:spPr>
          <a:xfrm>
            <a:off x="298300" y="1213300"/>
            <a:ext cx="56469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98" name="Google Shape;198;p15"/>
          <p:cNvSpPr txBox="1">
            <a:spLocks noGrp="1"/>
          </p:cNvSpPr>
          <p:nvPr>
            <p:ph type="body" idx="1"/>
          </p:nvPr>
        </p:nvSpPr>
        <p:spPr>
          <a:xfrm>
            <a:off x="298300" y="1370375"/>
            <a:ext cx="56469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9" name="Google Shape;199;p15"/>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0" name="Google Shape;200;p15"/>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01" name="Google Shape;201;p15"/>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2" name="Google Shape;202;p15"/>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p:cSld name="TITLE_3_1_1_1_1_1_1_1_1_1_1_2_1">
    <p:spTree>
      <p:nvGrpSpPr>
        <p:cNvPr id="1" name="Shape 203"/>
        <p:cNvGrpSpPr/>
        <p:nvPr/>
      </p:nvGrpSpPr>
      <p:grpSpPr>
        <a:xfrm>
          <a:off x="0" y="0"/>
          <a:ext cx="0" cy="0"/>
          <a:chOff x="0" y="0"/>
          <a:chExt cx="0" cy="0"/>
        </a:xfrm>
      </p:grpSpPr>
      <p:sp>
        <p:nvSpPr>
          <p:cNvPr id="204" name="Google Shape;204;p16"/>
          <p:cNvSpPr/>
          <p:nvPr/>
        </p:nvSpPr>
        <p:spPr>
          <a:xfrm>
            <a:off x="298300" y="1213300"/>
            <a:ext cx="40788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5" name="Google Shape;205;p16"/>
          <p:cNvSpPr txBox="1">
            <a:spLocks noGrp="1"/>
          </p:cNvSpPr>
          <p:nvPr>
            <p:ph type="body" idx="1"/>
          </p:nvPr>
        </p:nvSpPr>
        <p:spPr>
          <a:xfrm>
            <a:off x="298300" y="1370375"/>
            <a:ext cx="40362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06" name="Google Shape;206;p16"/>
          <p:cNvSpPr/>
          <p:nvPr/>
        </p:nvSpPr>
        <p:spPr>
          <a:xfrm>
            <a:off x="4377100" y="1213300"/>
            <a:ext cx="4078800" cy="326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7" name="Google Shape;207;p16"/>
          <p:cNvSpPr txBox="1">
            <a:spLocks noGrp="1"/>
          </p:cNvSpPr>
          <p:nvPr>
            <p:ph type="body" idx="2"/>
          </p:nvPr>
        </p:nvSpPr>
        <p:spPr>
          <a:xfrm>
            <a:off x="4377100" y="1370375"/>
            <a:ext cx="40362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08" name="Google Shape;208;p16"/>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9" name="Google Shape;209;p1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10" name="Google Shape;210;p16"/>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11" name="Google Shape;211;p16"/>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lth and Safety">
  <p:cSld name="TITLE_3_1_1_1_1_1_1_1_1_1_1_1">
    <p:spTree>
      <p:nvGrpSpPr>
        <p:cNvPr id="1" name="Shape 212"/>
        <p:cNvGrpSpPr/>
        <p:nvPr/>
      </p:nvGrpSpPr>
      <p:grpSpPr>
        <a:xfrm>
          <a:off x="0" y="0"/>
          <a:ext cx="0" cy="0"/>
          <a:chOff x="0" y="0"/>
          <a:chExt cx="0" cy="0"/>
        </a:xfrm>
      </p:grpSpPr>
      <p:sp>
        <p:nvSpPr>
          <p:cNvPr id="213" name="Google Shape;213;p17"/>
          <p:cNvSpPr>
            <a:spLocks noGrp="1"/>
          </p:cNvSpPr>
          <p:nvPr>
            <p:ph type="pic" idx="2"/>
          </p:nvPr>
        </p:nvSpPr>
        <p:spPr>
          <a:xfrm>
            <a:off x="3789500" y="1216033"/>
            <a:ext cx="2512800" cy="2711400"/>
          </a:xfrm>
          <a:prstGeom prst="rect">
            <a:avLst/>
          </a:prstGeom>
          <a:noFill/>
          <a:ln w="19050" cap="flat" cmpd="sng">
            <a:solidFill>
              <a:schemeClr val="dk1"/>
            </a:solidFill>
            <a:prstDash val="solid"/>
            <a:round/>
            <a:headEnd type="none" w="sm" len="sm"/>
            <a:tailEnd type="none" w="sm" len="sm"/>
          </a:ln>
        </p:spPr>
      </p:sp>
      <p:sp>
        <p:nvSpPr>
          <p:cNvPr id="214" name="Google Shape;214;p17"/>
          <p:cNvSpPr/>
          <p:nvPr/>
        </p:nvSpPr>
        <p:spPr>
          <a:xfrm>
            <a:off x="6300850" y="1795700"/>
            <a:ext cx="991200" cy="504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15" name="Google Shape;215;p17"/>
          <p:cNvSpPr>
            <a:spLocks noGrp="1"/>
          </p:cNvSpPr>
          <p:nvPr>
            <p:ph type="pic" idx="3"/>
          </p:nvPr>
        </p:nvSpPr>
        <p:spPr>
          <a:xfrm>
            <a:off x="6302375" y="2298975"/>
            <a:ext cx="2476800" cy="2539800"/>
          </a:xfrm>
          <a:prstGeom prst="rect">
            <a:avLst/>
          </a:prstGeom>
          <a:noFill/>
          <a:ln w="19050" cap="flat" cmpd="sng">
            <a:solidFill>
              <a:schemeClr val="dk1"/>
            </a:solidFill>
            <a:prstDash val="solid"/>
            <a:round/>
            <a:headEnd type="none" w="sm" len="sm"/>
            <a:tailEnd type="none" w="sm" len="sm"/>
          </a:ln>
        </p:spPr>
      </p:sp>
      <p:sp>
        <p:nvSpPr>
          <p:cNvPr id="216" name="Google Shape;216;p17"/>
          <p:cNvSpPr/>
          <p:nvPr/>
        </p:nvSpPr>
        <p:spPr>
          <a:xfrm>
            <a:off x="298300" y="1216800"/>
            <a:ext cx="34914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17" name="Google Shape;217;p17"/>
          <p:cNvSpPr txBox="1">
            <a:spLocks noGrp="1"/>
          </p:cNvSpPr>
          <p:nvPr>
            <p:ph type="subTitle" idx="1"/>
          </p:nvPr>
        </p:nvSpPr>
        <p:spPr>
          <a:xfrm>
            <a:off x="323945" y="1242931"/>
            <a:ext cx="33144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17"/>
          <p:cNvSpPr txBox="1">
            <a:spLocks noGrp="1"/>
          </p:cNvSpPr>
          <p:nvPr>
            <p:ph type="body" idx="4"/>
          </p:nvPr>
        </p:nvSpPr>
        <p:spPr>
          <a:xfrm>
            <a:off x="336530" y="1554822"/>
            <a:ext cx="33144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19" name="Google Shape;219;p17"/>
          <p:cNvSpPr txBox="1">
            <a:spLocks noGrp="1"/>
          </p:cNvSpPr>
          <p:nvPr>
            <p:ph type="subTitle" idx="5"/>
          </p:nvPr>
        </p:nvSpPr>
        <p:spPr>
          <a:xfrm>
            <a:off x="336530" y="2289922"/>
            <a:ext cx="33015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17"/>
          <p:cNvSpPr txBox="1">
            <a:spLocks noGrp="1"/>
          </p:cNvSpPr>
          <p:nvPr>
            <p:ph type="body" idx="6"/>
          </p:nvPr>
        </p:nvSpPr>
        <p:spPr>
          <a:xfrm>
            <a:off x="349106" y="2601813"/>
            <a:ext cx="33015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1" name="Google Shape;221;p17"/>
          <p:cNvSpPr txBox="1">
            <a:spLocks noGrp="1"/>
          </p:cNvSpPr>
          <p:nvPr>
            <p:ph type="subTitle" idx="7"/>
          </p:nvPr>
        </p:nvSpPr>
        <p:spPr>
          <a:xfrm>
            <a:off x="323945" y="3346542"/>
            <a:ext cx="33144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17"/>
          <p:cNvSpPr txBox="1">
            <a:spLocks noGrp="1"/>
          </p:cNvSpPr>
          <p:nvPr>
            <p:ph type="body" idx="8"/>
          </p:nvPr>
        </p:nvSpPr>
        <p:spPr>
          <a:xfrm>
            <a:off x="336569" y="3658433"/>
            <a:ext cx="33144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3" name="Google Shape;223;p17"/>
          <p:cNvSpPr/>
          <p:nvPr/>
        </p:nvSpPr>
        <p:spPr>
          <a:xfrm>
            <a:off x="3789500" y="3927425"/>
            <a:ext cx="2512800" cy="549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24" name="Google Shape;224;p17"/>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25" name="Google Shape;225;p17"/>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26" name="Google Shape;226;p17"/>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27" name="Google Shape;227;p17"/>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commendations">
  <p:cSld name="TITLE_3_1_1_1_1_1_1_1_1_1_1_1_1">
    <p:spTree>
      <p:nvGrpSpPr>
        <p:cNvPr id="1" name="Shape 228"/>
        <p:cNvGrpSpPr/>
        <p:nvPr/>
      </p:nvGrpSpPr>
      <p:grpSpPr>
        <a:xfrm>
          <a:off x="0" y="0"/>
          <a:ext cx="0" cy="0"/>
          <a:chOff x="0" y="0"/>
          <a:chExt cx="0" cy="0"/>
        </a:xfrm>
      </p:grpSpPr>
      <p:sp>
        <p:nvSpPr>
          <p:cNvPr id="229" name="Google Shape;229;p18"/>
          <p:cNvSpPr/>
          <p:nvPr/>
        </p:nvSpPr>
        <p:spPr>
          <a:xfrm>
            <a:off x="1694350" y="1223800"/>
            <a:ext cx="5755200" cy="3534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30" name="Google Shape;230;p18"/>
          <p:cNvSpPr txBox="1">
            <a:spLocks noGrp="1"/>
          </p:cNvSpPr>
          <p:nvPr>
            <p:ph type="body" idx="1"/>
          </p:nvPr>
        </p:nvSpPr>
        <p:spPr>
          <a:xfrm>
            <a:off x="1705750" y="1223400"/>
            <a:ext cx="5755200" cy="3534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31" name="Google Shape;231;p18"/>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32" name="Google Shape;232;p1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33" name="Google Shape;233;p18"/>
          <p:cNvSpPr/>
          <p:nvPr/>
        </p:nvSpPr>
        <p:spPr>
          <a:xfrm>
            <a:off x="298300" y="301050"/>
            <a:ext cx="5585100" cy="606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34" name="Google Shape;234;p18"/>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cision Making Timelines">
  <p:cSld name="TITLE_3_1_1_1_1_1_1_1_1_1_1_1_1_1">
    <p:spTree>
      <p:nvGrpSpPr>
        <p:cNvPr id="1" name="Shape 235"/>
        <p:cNvGrpSpPr/>
        <p:nvPr/>
      </p:nvGrpSpPr>
      <p:grpSpPr>
        <a:xfrm>
          <a:off x="0" y="0"/>
          <a:ext cx="0" cy="0"/>
          <a:chOff x="0" y="0"/>
          <a:chExt cx="0" cy="0"/>
        </a:xfrm>
      </p:grpSpPr>
      <p:sp>
        <p:nvSpPr>
          <p:cNvPr id="236" name="Google Shape;236;p19"/>
          <p:cNvSpPr txBox="1">
            <a:spLocks noGrp="1"/>
          </p:cNvSpPr>
          <p:nvPr>
            <p:ph type="subTitle" idx="1"/>
          </p:nvPr>
        </p:nvSpPr>
        <p:spPr>
          <a:xfrm>
            <a:off x="974626"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19"/>
          <p:cNvSpPr txBox="1">
            <a:spLocks noGrp="1"/>
          </p:cNvSpPr>
          <p:nvPr>
            <p:ph type="subTitle" idx="2"/>
          </p:nvPr>
        </p:nvSpPr>
        <p:spPr>
          <a:xfrm>
            <a:off x="1947538"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19"/>
          <p:cNvSpPr txBox="1">
            <a:spLocks noGrp="1"/>
          </p:cNvSpPr>
          <p:nvPr>
            <p:ph type="subTitle" idx="3"/>
          </p:nvPr>
        </p:nvSpPr>
        <p:spPr>
          <a:xfrm>
            <a:off x="2920451"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19"/>
          <p:cNvSpPr txBox="1">
            <a:spLocks noGrp="1"/>
          </p:cNvSpPr>
          <p:nvPr>
            <p:ph type="subTitle" idx="4"/>
          </p:nvPr>
        </p:nvSpPr>
        <p:spPr>
          <a:xfrm>
            <a:off x="3893363"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19"/>
          <p:cNvSpPr txBox="1">
            <a:spLocks noGrp="1"/>
          </p:cNvSpPr>
          <p:nvPr>
            <p:ph type="subTitle" idx="5"/>
          </p:nvPr>
        </p:nvSpPr>
        <p:spPr>
          <a:xfrm>
            <a:off x="4866276"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19"/>
          <p:cNvSpPr txBox="1">
            <a:spLocks noGrp="1"/>
          </p:cNvSpPr>
          <p:nvPr>
            <p:ph type="subTitle" idx="6"/>
          </p:nvPr>
        </p:nvSpPr>
        <p:spPr>
          <a:xfrm>
            <a:off x="5839189"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19"/>
          <p:cNvSpPr txBox="1">
            <a:spLocks noGrp="1"/>
          </p:cNvSpPr>
          <p:nvPr>
            <p:ph type="subTitle" idx="7"/>
          </p:nvPr>
        </p:nvSpPr>
        <p:spPr>
          <a:xfrm>
            <a:off x="6812101"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19"/>
          <p:cNvSpPr txBox="1">
            <a:spLocks noGrp="1"/>
          </p:cNvSpPr>
          <p:nvPr>
            <p:ph type="subTitle" idx="8"/>
          </p:nvPr>
        </p:nvSpPr>
        <p:spPr>
          <a:xfrm>
            <a:off x="7785014"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4" name="Google Shape;244;p19"/>
          <p:cNvCxnSpPr/>
          <p:nvPr/>
        </p:nvCxnSpPr>
        <p:spPr>
          <a:xfrm>
            <a:off x="326031" y="3827919"/>
            <a:ext cx="8309100" cy="0"/>
          </a:xfrm>
          <a:prstGeom prst="straightConnector1">
            <a:avLst/>
          </a:prstGeom>
          <a:noFill/>
          <a:ln w="19050" cap="flat" cmpd="sng">
            <a:solidFill>
              <a:schemeClr val="dk1"/>
            </a:solidFill>
            <a:prstDash val="solid"/>
            <a:round/>
            <a:headEnd type="none" w="med" len="med"/>
            <a:tailEnd type="none" w="med" len="med"/>
          </a:ln>
        </p:spPr>
      </p:cxnSp>
      <p:cxnSp>
        <p:nvCxnSpPr>
          <p:cNvPr id="245" name="Google Shape;245;p19"/>
          <p:cNvCxnSpPr/>
          <p:nvPr/>
        </p:nvCxnSpPr>
        <p:spPr>
          <a:xfrm>
            <a:off x="1060840"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46" name="Google Shape;246;p19"/>
          <p:cNvCxnSpPr/>
          <p:nvPr/>
        </p:nvCxnSpPr>
        <p:spPr>
          <a:xfrm>
            <a:off x="2039296"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47" name="Google Shape;247;p19"/>
          <p:cNvCxnSpPr/>
          <p:nvPr/>
        </p:nvCxnSpPr>
        <p:spPr>
          <a:xfrm>
            <a:off x="3011282"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19"/>
          <p:cNvCxnSpPr/>
          <p:nvPr/>
        </p:nvCxnSpPr>
        <p:spPr>
          <a:xfrm>
            <a:off x="3989739"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49" name="Google Shape;249;p19"/>
          <p:cNvCxnSpPr/>
          <p:nvPr/>
        </p:nvCxnSpPr>
        <p:spPr>
          <a:xfrm>
            <a:off x="4968195"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50" name="Google Shape;250;p19"/>
          <p:cNvCxnSpPr/>
          <p:nvPr/>
        </p:nvCxnSpPr>
        <p:spPr>
          <a:xfrm>
            <a:off x="5939111"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51" name="Google Shape;251;p19"/>
          <p:cNvCxnSpPr/>
          <p:nvPr/>
        </p:nvCxnSpPr>
        <p:spPr>
          <a:xfrm>
            <a:off x="6911098"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52" name="Google Shape;252;p19"/>
          <p:cNvCxnSpPr/>
          <p:nvPr/>
        </p:nvCxnSpPr>
        <p:spPr>
          <a:xfrm>
            <a:off x="7888483"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53" name="Google Shape;253;p19"/>
          <p:cNvCxnSpPr/>
          <p:nvPr/>
        </p:nvCxnSpPr>
        <p:spPr>
          <a:xfrm>
            <a:off x="1554373"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4" name="Google Shape;254;p19"/>
          <p:cNvCxnSpPr/>
          <p:nvPr/>
        </p:nvCxnSpPr>
        <p:spPr>
          <a:xfrm>
            <a:off x="2532830"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19"/>
          <p:cNvCxnSpPr/>
          <p:nvPr/>
        </p:nvCxnSpPr>
        <p:spPr>
          <a:xfrm>
            <a:off x="3504816"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6" name="Google Shape;256;p19"/>
          <p:cNvCxnSpPr/>
          <p:nvPr/>
        </p:nvCxnSpPr>
        <p:spPr>
          <a:xfrm>
            <a:off x="4483273"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7" name="Google Shape;257;p19"/>
          <p:cNvCxnSpPr/>
          <p:nvPr/>
        </p:nvCxnSpPr>
        <p:spPr>
          <a:xfrm>
            <a:off x="5461729"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8" name="Google Shape;258;p19"/>
          <p:cNvCxnSpPr/>
          <p:nvPr/>
        </p:nvCxnSpPr>
        <p:spPr>
          <a:xfrm>
            <a:off x="6432645"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9" name="Google Shape;259;p19"/>
          <p:cNvCxnSpPr/>
          <p:nvPr/>
        </p:nvCxnSpPr>
        <p:spPr>
          <a:xfrm>
            <a:off x="7404631"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60" name="Google Shape;260;p19"/>
          <p:cNvCxnSpPr/>
          <p:nvPr/>
        </p:nvCxnSpPr>
        <p:spPr>
          <a:xfrm>
            <a:off x="8382017"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61" name="Google Shape;261;p19"/>
          <p:cNvCxnSpPr/>
          <p:nvPr/>
        </p:nvCxnSpPr>
        <p:spPr>
          <a:xfrm>
            <a:off x="567306" y="3331452"/>
            <a:ext cx="0" cy="505800"/>
          </a:xfrm>
          <a:prstGeom prst="straightConnector1">
            <a:avLst/>
          </a:prstGeom>
          <a:noFill/>
          <a:ln w="19050" cap="flat" cmpd="sng">
            <a:solidFill>
              <a:schemeClr val="dk1"/>
            </a:solidFill>
            <a:prstDash val="solid"/>
            <a:round/>
            <a:headEnd type="none" w="med" len="med"/>
            <a:tailEnd type="none" w="med" len="med"/>
          </a:ln>
        </p:spPr>
      </p:cxnSp>
      <p:sp>
        <p:nvSpPr>
          <p:cNvPr id="262" name="Google Shape;262;p19"/>
          <p:cNvSpPr txBox="1">
            <a:spLocks noGrp="1"/>
          </p:cNvSpPr>
          <p:nvPr>
            <p:ph type="body" idx="9"/>
          </p:nvPr>
        </p:nvSpPr>
        <p:spPr>
          <a:xfrm>
            <a:off x="219725"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3" name="Google Shape;263;p19"/>
          <p:cNvSpPr txBox="1">
            <a:spLocks noGrp="1"/>
          </p:cNvSpPr>
          <p:nvPr>
            <p:ph type="body" idx="13"/>
          </p:nvPr>
        </p:nvSpPr>
        <p:spPr>
          <a:xfrm>
            <a:off x="1676863"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4" name="Google Shape;264;p19"/>
          <p:cNvSpPr txBox="1">
            <a:spLocks noGrp="1"/>
          </p:cNvSpPr>
          <p:nvPr>
            <p:ph type="body" idx="14"/>
          </p:nvPr>
        </p:nvSpPr>
        <p:spPr>
          <a:xfrm>
            <a:off x="3156254" y="4379255"/>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5" name="Google Shape;265;p19"/>
          <p:cNvSpPr txBox="1">
            <a:spLocks noGrp="1"/>
          </p:cNvSpPr>
          <p:nvPr>
            <p:ph type="body" idx="15"/>
          </p:nvPr>
        </p:nvSpPr>
        <p:spPr>
          <a:xfrm>
            <a:off x="3879515"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6" name="Google Shape;266;p19"/>
          <p:cNvSpPr txBox="1">
            <a:spLocks noGrp="1"/>
          </p:cNvSpPr>
          <p:nvPr>
            <p:ph type="body" idx="16"/>
          </p:nvPr>
        </p:nvSpPr>
        <p:spPr>
          <a:xfrm>
            <a:off x="5835342"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7" name="Google Shape;267;p19"/>
          <p:cNvSpPr txBox="1">
            <a:spLocks noGrp="1"/>
          </p:cNvSpPr>
          <p:nvPr>
            <p:ph type="body" idx="17"/>
          </p:nvPr>
        </p:nvSpPr>
        <p:spPr>
          <a:xfrm>
            <a:off x="7300272"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8" name="Google Shape;268;p19"/>
          <p:cNvSpPr txBox="1">
            <a:spLocks noGrp="1"/>
          </p:cNvSpPr>
          <p:nvPr>
            <p:ph type="body" idx="18"/>
          </p:nvPr>
        </p:nvSpPr>
        <p:spPr>
          <a:xfrm>
            <a:off x="5213426" y="4379255"/>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9" name="Google Shape;269;p19"/>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0" name="Google Shape;270;p19"/>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71" name="Google Shape;271;p19"/>
          <p:cNvSpPr/>
          <p:nvPr/>
        </p:nvSpPr>
        <p:spPr>
          <a:xfrm>
            <a:off x="301794" y="301050"/>
            <a:ext cx="6609300" cy="606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2" name="Google Shape;272;p19"/>
          <p:cNvSpPr txBox="1">
            <a:spLocks noGrp="1"/>
          </p:cNvSpPr>
          <p:nvPr>
            <p:ph type="title"/>
          </p:nvPr>
        </p:nvSpPr>
        <p:spPr>
          <a:xfrm>
            <a:off x="279173" y="338025"/>
            <a:ext cx="658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amp;A/Outro Slide">
  <p:cSld name="TITLE_3_1_1_1_1_1_1_1_1_1_1_1_1_1_1">
    <p:spTree>
      <p:nvGrpSpPr>
        <p:cNvPr id="1" name="Shape 273"/>
        <p:cNvGrpSpPr/>
        <p:nvPr/>
      </p:nvGrpSpPr>
      <p:grpSpPr>
        <a:xfrm>
          <a:off x="0" y="0"/>
          <a:ext cx="0" cy="0"/>
          <a:chOff x="0" y="0"/>
          <a:chExt cx="0" cy="0"/>
        </a:xfrm>
      </p:grpSpPr>
      <p:sp>
        <p:nvSpPr>
          <p:cNvPr id="274" name="Google Shape;274;p20"/>
          <p:cNvSpPr/>
          <p:nvPr/>
        </p:nvSpPr>
        <p:spPr>
          <a:xfrm>
            <a:off x="4316871" y="2841579"/>
            <a:ext cx="1052100" cy="10869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5" name="Google Shape;275;p20"/>
          <p:cNvSpPr/>
          <p:nvPr/>
        </p:nvSpPr>
        <p:spPr>
          <a:xfrm>
            <a:off x="2213760" y="2848150"/>
            <a:ext cx="2101800" cy="543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6" name="Google Shape;276;p20"/>
          <p:cNvSpPr/>
          <p:nvPr/>
        </p:nvSpPr>
        <p:spPr>
          <a:xfrm>
            <a:off x="1172300" y="1208200"/>
            <a:ext cx="3146100" cy="16398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7" name="Google Shape;277;p20"/>
          <p:cNvSpPr txBox="1">
            <a:spLocks noGrp="1"/>
          </p:cNvSpPr>
          <p:nvPr>
            <p:ph type="title"/>
          </p:nvPr>
        </p:nvSpPr>
        <p:spPr>
          <a:xfrm>
            <a:off x="1172300" y="1208200"/>
            <a:ext cx="3146100" cy="1639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78" name="Google Shape;278;p20"/>
          <p:cNvSpPr/>
          <p:nvPr/>
        </p:nvSpPr>
        <p:spPr>
          <a:xfrm>
            <a:off x="4316873" y="2300152"/>
            <a:ext cx="5289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9" name="Google Shape;279;p20"/>
          <p:cNvSpPr txBox="1">
            <a:spLocks noGrp="1"/>
          </p:cNvSpPr>
          <p:nvPr>
            <p:ph type="title" idx="2"/>
          </p:nvPr>
        </p:nvSpPr>
        <p:spPr>
          <a:xfrm>
            <a:off x="4316875" y="2841575"/>
            <a:ext cx="1052100" cy="1086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80" name="Google Shape;280;p20"/>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1" name="Google Shape;281;p20"/>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storyboards">
  <p:cSld name="TITLE_3_1">
    <p:spTree>
      <p:nvGrpSpPr>
        <p:cNvPr id="1" name="Shape 18"/>
        <p:cNvGrpSpPr/>
        <p:nvPr/>
      </p:nvGrpSpPr>
      <p:grpSpPr>
        <a:xfrm>
          <a:off x="0" y="0"/>
          <a:ext cx="0" cy="0"/>
          <a:chOff x="0" y="0"/>
          <a:chExt cx="0" cy="0"/>
        </a:xfrm>
      </p:grpSpPr>
      <p:sp>
        <p:nvSpPr>
          <p:cNvPr id="19" name="Google Shape;19;p3"/>
          <p:cNvSpPr/>
          <p:nvPr/>
        </p:nvSpPr>
        <p:spPr>
          <a:xfrm>
            <a:off x="304800" y="3161075"/>
            <a:ext cx="2851500" cy="16791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 name="Google Shape;20;p3"/>
          <p:cNvSpPr/>
          <p:nvPr/>
        </p:nvSpPr>
        <p:spPr>
          <a:xfrm>
            <a:off x="5999150" y="3161050"/>
            <a:ext cx="2840100" cy="1679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1" name="Google Shape;21;p3"/>
          <p:cNvSpPr/>
          <p:nvPr/>
        </p:nvSpPr>
        <p:spPr>
          <a:xfrm>
            <a:off x="3156175" y="3161150"/>
            <a:ext cx="2851500" cy="1679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2" name="Google Shape;22;p3"/>
          <p:cNvSpPr txBox="1">
            <a:spLocks noGrp="1"/>
          </p:cNvSpPr>
          <p:nvPr>
            <p:ph type="subTitle" idx="1"/>
          </p:nvPr>
        </p:nvSpPr>
        <p:spPr>
          <a:xfrm>
            <a:off x="314208" y="3134376"/>
            <a:ext cx="28161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a:spLocks noGrp="1"/>
          </p:cNvSpPr>
          <p:nvPr>
            <p:ph type="pic" idx="2"/>
          </p:nvPr>
        </p:nvSpPr>
        <p:spPr>
          <a:xfrm>
            <a:off x="307625" y="1316450"/>
            <a:ext cx="2851500" cy="1844700"/>
          </a:xfrm>
          <a:prstGeom prst="rect">
            <a:avLst/>
          </a:prstGeom>
          <a:noFill/>
          <a:ln w="19050" cap="flat" cmpd="sng">
            <a:solidFill>
              <a:schemeClr val="dk1"/>
            </a:solidFill>
            <a:prstDash val="solid"/>
            <a:round/>
            <a:headEnd type="none" w="sm" len="sm"/>
            <a:tailEnd type="none" w="sm" len="sm"/>
          </a:ln>
        </p:spPr>
      </p:sp>
      <p:sp>
        <p:nvSpPr>
          <p:cNvPr id="24" name="Google Shape;24;p3"/>
          <p:cNvSpPr txBox="1">
            <a:spLocks noGrp="1"/>
          </p:cNvSpPr>
          <p:nvPr>
            <p:ph type="body" idx="3"/>
          </p:nvPr>
        </p:nvSpPr>
        <p:spPr>
          <a:xfrm>
            <a:off x="316485" y="3761317"/>
            <a:ext cx="2688600" cy="109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5" name="Google Shape;25;p3"/>
          <p:cNvSpPr>
            <a:spLocks noGrp="1"/>
          </p:cNvSpPr>
          <p:nvPr>
            <p:ph type="pic" idx="4"/>
          </p:nvPr>
        </p:nvSpPr>
        <p:spPr>
          <a:xfrm>
            <a:off x="3159125" y="1316450"/>
            <a:ext cx="2851500" cy="1844700"/>
          </a:xfrm>
          <a:prstGeom prst="rect">
            <a:avLst/>
          </a:prstGeom>
          <a:noFill/>
          <a:ln w="19050" cap="flat" cmpd="sng">
            <a:solidFill>
              <a:schemeClr val="dk1"/>
            </a:solidFill>
            <a:prstDash val="solid"/>
            <a:round/>
            <a:headEnd type="none" w="sm" len="sm"/>
            <a:tailEnd type="none" w="sm" len="sm"/>
          </a:ln>
        </p:spPr>
      </p:sp>
      <p:sp>
        <p:nvSpPr>
          <p:cNvPr id="26" name="Google Shape;26;p3"/>
          <p:cNvSpPr>
            <a:spLocks noGrp="1"/>
          </p:cNvSpPr>
          <p:nvPr>
            <p:ph type="pic" idx="5"/>
          </p:nvPr>
        </p:nvSpPr>
        <p:spPr>
          <a:xfrm>
            <a:off x="6010625" y="1316450"/>
            <a:ext cx="2828700" cy="1844700"/>
          </a:xfrm>
          <a:prstGeom prst="rect">
            <a:avLst/>
          </a:prstGeom>
          <a:noFill/>
          <a:ln w="19050" cap="flat" cmpd="sng">
            <a:solidFill>
              <a:schemeClr val="dk1"/>
            </a:solidFill>
            <a:prstDash val="solid"/>
            <a:round/>
            <a:headEnd type="none" w="sm" len="sm"/>
            <a:tailEnd type="none" w="sm" len="sm"/>
          </a:ln>
        </p:spPr>
      </p:sp>
      <p:sp>
        <p:nvSpPr>
          <p:cNvPr id="27" name="Google Shape;27;p3"/>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 name="Google Shape;28;p3"/>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9" name="Google Shape;29;p3"/>
          <p:cNvSpPr/>
          <p:nvPr/>
        </p:nvSpPr>
        <p:spPr>
          <a:xfrm>
            <a:off x="304800" y="305325"/>
            <a:ext cx="2851500" cy="1009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 name="Google Shape;30;p3"/>
          <p:cNvSpPr/>
          <p:nvPr/>
        </p:nvSpPr>
        <p:spPr>
          <a:xfrm>
            <a:off x="3159125" y="811350"/>
            <a:ext cx="1159500" cy="5025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 name="Google Shape;31;p3"/>
          <p:cNvSpPr txBox="1">
            <a:spLocks noGrp="1"/>
          </p:cNvSpPr>
          <p:nvPr>
            <p:ph type="title"/>
          </p:nvPr>
        </p:nvSpPr>
        <p:spPr>
          <a:xfrm>
            <a:off x="328518" y="361238"/>
            <a:ext cx="2720700" cy="1131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3"/>
          <p:cNvSpPr txBox="1">
            <a:spLocks noGrp="1"/>
          </p:cNvSpPr>
          <p:nvPr>
            <p:ph type="subTitle" idx="6"/>
          </p:nvPr>
        </p:nvSpPr>
        <p:spPr>
          <a:xfrm>
            <a:off x="3156683" y="3134376"/>
            <a:ext cx="28161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
          <p:cNvSpPr txBox="1">
            <a:spLocks noGrp="1"/>
          </p:cNvSpPr>
          <p:nvPr>
            <p:ph type="body" idx="7"/>
          </p:nvPr>
        </p:nvSpPr>
        <p:spPr>
          <a:xfrm>
            <a:off x="3158960" y="3761317"/>
            <a:ext cx="2688600" cy="109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 name="Google Shape;34;p3"/>
          <p:cNvSpPr txBox="1">
            <a:spLocks noGrp="1"/>
          </p:cNvSpPr>
          <p:nvPr>
            <p:ph type="subTitle" idx="8"/>
          </p:nvPr>
        </p:nvSpPr>
        <p:spPr>
          <a:xfrm>
            <a:off x="6007809" y="3134376"/>
            <a:ext cx="28161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
          <p:cNvSpPr txBox="1">
            <a:spLocks noGrp="1"/>
          </p:cNvSpPr>
          <p:nvPr>
            <p:ph type="body" idx="9"/>
          </p:nvPr>
        </p:nvSpPr>
        <p:spPr>
          <a:xfrm>
            <a:off x="6010085" y="3761317"/>
            <a:ext cx="2688600" cy="109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CUSTOM_20">
    <p:spTree>
      <p:nvGrpSpPr>
        <p:cNvPr id="1" name="Shape 28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CUSTOM_2">
    <p:spTree>
      <p:nvGrpSpPr>
        <p:cNvPr id="1" name="Shape 283"/>
        <p:cNvGrpSpPr/>
        <p:nvPr/>
      </p:nvGrpSpPr>
      <p:grpSpPr>
        <a:xfrm>
          <a:off x="0" y="0"/>
          <a:ext cx="0" cy="0"/>
          <a:chOff x="0" y="0"/>
          <a:chExt cx="0" cy="0"/>
        </a:xfrm>
      </p:grpSpPr>
      <p:sp>
        <p:nvSpPr>
          <p:cNvPr id="284" name="Google Shape;284;p22"/>
          <p:cNvSpPr/>
          <p:nvPr/>
        </p:nvSpPr>
        <p:spPr>
          <a:xfrm>
            <a:off x="1822200" y="1536600"/>
            <a:ext cx="4986900" cy="10812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5" name="Google Shape;285;p22"/>
          <p:cNvSpPr txBox="1">
            <a:spLocks noGrp="1"/>
          </p:cNvSpPr>
          <p:nvPr>
            <p:ph type="title"/>
          </p:nvPr>
        </p:nvSpPr>
        <p:spPr>
          <a:xfrm>
            <a:off x="1822300" y="1548425"/>
            <a:ext cx="4986900" cy="710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6" name="Google Shape;286;p22"/>
          <p:cNvSpPr/>
          <p:nvPr/>
        </p:nvSpPr>
        <p:spPr>
          <a:xfrm>
            <a:off x="4655406" y="2617800"/>
            <a:ext cx="2159400" cy="989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7" name="Google Shape;287;p22"/>
          <p:cNvSpPr txBox="1">
            <a:spLocks noGrp="1"/>
          </p:cNvSpPr>
          <p:nvPr>
            <p:ph type="subTitle" idx="1"/>
          </p:nvPr>
        </p:nvSpPr>
        <p:spPr>
          <a:xfrm>
            <a:off x="4649825" y="2625603"/>
            <a:ext cx="2159400" cy="4881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22"/>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9" name="Google Shape;289;p22"/>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p:cSld name="CUSTOM_3">
    <p:spTree>
      <p:nvGrpSpPr>
        <p:cNvPr id="1" name="Shape 290"/>
        <p:cNvGrpSpPr/>
        <p:nvPr/>
      </p:nvGrpSpPr>
      <p:grpSpPr>
        <a:xfrm>
          <a:off x="0" y="0"/>
          <a:ext cx="0" cy="0"/>
          <a:chOff x="0" y="0"/>
          <a:chExt cx="0" cy="0"/>
        </a:xfrm>
      </p:grpSpPr>
      <p:sp>
        <p:nvSpPr>
          <p:cNvPr id="291" name="Google Shape;291;p23"/>
          <p:cNvSpPr/>
          <p:nvPr/>
        </p:nvSpPr>
        <p:spPr>
          <a:xfrm>
            <a:off x="1172300" y="1667975"/>
            <a:ext cx="5841600" cy="16398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2" name="Google Shape;292;p23"/>
          <p:cNvSpPr/>
          <p:nvPr/>
        </p:nvSpPr>
        <p:spPr>
          <a:xfrm>
            <a:off x="7013875" y="2761675"/>
            <a:ext cx="5940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3" name="Google Shape;293;p23"/>
          <p:cNvSpPr txBox="1">
            <a:spLocks noGrp="1"/>
          </p:cNvSpPr>
          <p:nvPr>
            <p:ph type="title"/>
          </p:nvPr>
        </p:nvSpPr>
        <p:spPr>
          <a:xfrm>
            <a:off x="1195425" y="1741825"/>
            <a:ext cx="5616600" cy="1733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4" name="Google Shape;294;p23"/>
          <p:cNvSpPr/>
          <p:nvPr/>
        </p:nvSpPr>
        <p:spPr>
          <a:xfrm>
            <a:off x="643300" y="1667975"/>
            <a:ext cx="528900" cy="5289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5" name="Google Shape;295;p23"/>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6" name="Google Shape;296;p23"/>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CUSTOM_4_1">
    <p:spTree>
      <p:nvGrpSpPr>
        <p:cNvPr id="1" name="Shape 297"/>
        <p:cNvGrpSpPr/>
        <p:nvPr/>
      </p:nvGrpSpPr>
      <p:grpSpPr>
        <a:xfrm>
          <a:off x="0" y="0"/>
          <a:ext cx="0" cy="0"/>
          <a:chOff x="0" y="0"/>
          <a:chExt cx="0" cy="0"/>
        </a:xfrm>
      </p:grpSpPr>
      <p:sp>
        <p:nvSpPr>
          <p:cNvPr id="298" name="Google Shape;298;p24"/>
          <p:cNvSpPr/>
          <p:nvPr/>
        </p:nvSpPr>
        <p:spPr>
          <a:xfrm>
            <a:off x="298300" y="1213300"/>
            <a:ext cx="3455100" cy="326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9" name="Google Shape;299;p24"/>
          <p:cNvSpPr txBox="1">
            <a:spLocks noGrp="1"/>
          </p:cNvSpPr>
          <p:nvPr>
            <p:ph type="body" idx="1"/>
          </p:nvPr>
        </p:nvSpPr>
        <p:spPr>
          <a:xfrm>
            <a:off x="377800" y="1370375"/>
            <a:ext cx="32961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0" name="Google Shape;300;p24"/>
          <p:cNvSpPr/>
          <p:nvPr/>
        </p:nvSpPr>
        <p:spPr>
          <a:xfrm>
            <a:off x="3753400" y="1213300"/>
            <a:ext cx="3455100" cy="326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1" name="Google Shape;301;p24"/>
          <p:cNvSpPr txBox="1">
            <a:spLocks noGrp="1"/>
          </p:cNvSpPr>
          <p:nvPr>
            <p:ph type="body" idx="2"/>
          </p:nvPr>
        </p:nvSpPr>
        <p:spPr>
          <a:xfrm>
            <a:off x="3832900" y="1370375"/>
            <a:ext cx="32961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2" name="Google Shape;302;p24"/>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3" name="Google Shape;303;p2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04" name="Google Shape;304;p24"/>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5" name="Google Shape;305;p24"/>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_4_1_1">
    <p:spTree>
      <p:nvGrpSpPr>
        <p:cNvPr id="1" name="Shape 306"/>
        <p:cNvGrpSpPr/>
        <p:nvPr/>
      </p:nvGrpSpPr>
      <p:grpSpPr>
        <a:xfrm>
          <a:off x="0" y="0"/>
          <a:ext cx="0" cy="0"/>
          <a:chOff x="0" y="0"/>
          <a:chExt cx="0" cy="0"/>
        </a:xfrm>
      </p:grpSpPr>
      <p:sp>
        <p:nvSpPr>
          <p:cNvPr id="307" name="Google Shape;307;p25"/>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8" name="Google Shape;308;p25"/>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09" name="Google Shape;309;p25"/>
          <p:cNvSpPr/>
          <p:nvPr/>
        </p:nvSpPr>
        <p:spPr>
          <a:xfrm>
            <a:off x="298300" y="301050"/>
            <a:ext cx="5585100" cy="606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0" name="Google Shape;310;p25"/>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CUSTOM_5">
    <p:spTree>
      <p:nvGrpSpPr>
        <p:cNvPr id="1" name="Shape 311"/>
        <p:cNvGrpSpPr/>
        <p:nvPr/>
      </p:nvGrpSpPr>
      <p:grpSpPr>
        <a:xfrm>
          <a:off x="0" y="0"/>
          <a:ext cx="0" cy="0"/>
          <a:chOff x="0" y="0"/>
          <a:chExt cx="0" cy="0"/>
        </a:xfrm>
      </p:grpSpPr>
      <p:sp>
        <p:nvSpPr>
          <p:cNvPr id="312" name="Google Shape;312;p26"/>
          <p:cNvSpPr/>
          <p:nvPr/>
        </p:nvSpPr>
        <p:spPr>
          <a:xfrm>
            <a:off x="298862" y="1213300"/>
            <a:ext cx="42042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3" name="Google Shape;313;p26"/>
          <p:cNvSpPr txBox="1">
            <a:spLocks noGrp="1"/>
          </p:cNvSpPr>
          <p:nvPr>
            <p:ph type="body" idx="1"/>
          </p:nvPr>
        </p:nvSpPr>
        <p:spPr>
          <a:xfrm>
            <a:off x="370550" y="1290925"/>
            <a:ext cx="4060800" cy="3072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4" name="Google Shape;314;p26"/>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5" name="Google Shape;315;p2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16" name="Google Shape;316;p26"/>
          <p:cNvSpPr/>
          <p:nvPr/>
        </p:nvSpPr>
        <p:spPr>
          <a:xfrm>
            <a:off x="298300" y="301050"/>
            <a:ext cx="42363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7" name="Google Shape;317;p26"/>
          <p:cNvSpPr txBox="1">
            <a:spLocks noGrp="1"/>
          </p:cNvSpPr>
          <p:nvPr>
            <p:ph type="title"/>
          </p:nvPr>
        </p:nvSpPr>
        <p:spPr>
          <a:xfrm>
            <a:off x="279177" y="338025"/>
            <a:ext cx="42042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CUSTOM_6">
    <p:spTree>
      <p:nvGrpSpPr>
        <p:cNvPr id="1" name="Shape 318"/>
        <p:cNvGrpSpPr/>
        <p:nvPr/>
      </p:nvGrpSpPr>
      <p:grpSpPr>
        <a:xfrm>
          <a:off x="0" y="0"/>
          <a:ext cx="0" cy="0"/>
          <a:chOff x="0" y="0"/>
          <a:chExt cx="0" cy="0"/>
        </a:xfrm>
      </p:grpSpPr>
      <p:sp>
        <p:nvSpPr>
          <p:cNvPr id="319" name="Google Shape;319;p27"/>
          <p:cNvSpPr/>
          <p:nvPr/>
        </p:nvSpPr>
        <p:spPr>
          <a:xfrm>
            <a:off x="1172300" y="1667975"/>
            <a:ext cx="5841600" cy="16398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0" name="Google Shape;320;p27"/>
          <p:cNvSpPr/>
          <p:nvPr/>
        </p:nvSpPr>
        <p:spPr>
          <a:xfrm>
            <a:off x="7013875" y="2761675"/>
            <a:ext cx="5940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1" name="Google Shape;321;p27"/>
          <p:cNvSpPr txBox="1">
            <a:spLocks noGrp="1"/>
          </p:cNvSpPr>
          <p:nvPr>
            <p:ph type="title"/>
          </p:nvPr>
        </p:nvSpPr>
        <p:spPr>
          <a:xfrm>
            <a:off x="1195425" y="1741825"/>
            <a:ext cx="5616600" cy="1733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2" name="Google Shape;322;p27"/>
          <p:cNvSpPr/>
          <p:nvPr/>
        </p:nvSpPr>
        <p:spPr>
          <a:xfrm>
            <a:off x="643300" y="1667975"/>
            <a:ext cx="528900" cy="528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3" name="Google Shape;323;p27"/>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4" name="Google Shape;324;p27"/>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CUSTOM_7">
    <p:spTree>
      <p:nvGrpSpPr>
        <p:cNvPr id="1" name="Shape 325"/>
        <p:cNvGrpSpPr/>
        <p:nvPr/>
      </p:nvGrpSpPr>
      <p:grpSpPr>
        <a:xfrm>
          <a:off x="0" y="0"/>
          <a:ext cx="0" cy="0"/>
          <a:chOff x="0" y="0"/>
          <a:chExt cx="0" cy="0"/>
        </a:xfrm>
      </p:grpSpPr>
      <p:sp>
        <p:nvSpPr>
          <p:cNvPr id="326" name="Google Shape;326;p28"/>
          <p:cNvSpPr/>
          <p:nvPr/>
        </p:nvSpPr>
        <p:spPr>
          <a:xfrm>
            <a:off x="1172300" y="2775600"/>
            <a:ext cx="2953200" cy="8907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7" name="Google Shape;327;p28"/>
          <p:cNvSpPr/>
          <p:nvPr/>
        </p:nvSpPr>
        <p:spPr>
          <a:xfrm>
            <a:off x="1172300" y="1477197"/>
            <a:ext cx="5841600" cy="1298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8" name="Google Shape;328;p28"/>
          <p:cNvSpPr/>
          <p:nvPr/>
        </p:nvSpPr>
        <p:spPr>
          <a:xfrm>
            <a:off x="4125500" y="2775588"/>
            <a:ext cx="5940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9" name="Google Shape;329;p28"/>
          <p:cNvSpPr txBox="1">
            <a:spLocks noGrp="1"/>
          </p:cNvSpPr>
          <p:nvPr>
            <p:ph type="title"/>
          </p:nvPr>
        </p:nvSpPr>
        <p:spPr>
          <a:xfrm>
            <a:off x="1227050" y="1551048"/>
            <a:ext cx="5732100" cy="11715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0" name="Google Shape;330;p28"/>
          <p:cNvSpPr txBox="1">
            <a:spLocks noGrp="1"/>
          </p:cNvSpPr>
          <p:nvPr>
            <p:ph type="subTitle" idx="1"/>
          </p:nvPr>
        </p:nvSpPr>
        <p:spPr>
          <a:xfrm>
            <a:off x="1240100" y="2837775"/>
            <a:ext cx="2832300" cy="747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28"/>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32" name="Google Shape;332;p2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28"/>
          <p:cNvSpPr txBox="1">
            <a:spLocks noGrp="1"/>
          </p:cNvSpPr>
          <p:nvPr>
            <p:ph type="body" idx="2"/>
          </p:nvPr>
        </p:nvSpPr>
        <p:spPr>
          <a:xfrm>
            <a:off x="1187325" y="3840875"/>
            <a:ext cx="6892800" cy="101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USTOM_8">
    <p:spTree>
      <p:nvGrpSpPr>
        <p:cNvPr id="1" name="Shape 334"/>
        <p:cNvGrpSpPr/>
        <p:nvPr/>
      </p:nvGrpSpPr>
      <p:grpSpPr>
        <a:xfrm>
          <a:off x="0" y="0"/>
          <a:ext cx="0" cy="0"/>
          <a:chOff x="0" y="0"/>
          <a:chExt cx="0" cy="0"/>
        </a:xfrm>
      </p:grpSpPr>
      <p:sp>
        <p:nvSpPr>
          <p:cNvPr id="335" name="Google Shape;335;p29"/>
          <p:cNvSpPr txBox="1">
            <a:spLocks noGrp="1"/>
          </p:cNvSpPr>
          <p:nvPr>
            <p:ph type="body" idx="1"/>
          </p:nvPr>
        </p:nvSpPr>
        <p:spPr>
          <a:xfrm>
            <a:off x="333900" y="1202400"/>
            <a:ext cx="4060800" cy="2738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6" name="Google Shape;336;p29"/>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37" name="Google Shape;337;p29"/>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CUSTOM_9">
    <p:spTree>
      <p:nvGrpSpPr>
        <p:cNvPr id="1" name="Shape 338"/>
        <p:cNvGrpSpPr/>
        <p:nvPr/>
      </p:nvGrpSpPr>
      <p:grpSpPr>
        <a:xfrm>
          <a:off x="0" y="0"/>
          <a:ext cx="0" cy="0"/>
          <a:chOff x="0" y="0"/>
          <a:chExt cx="0" cy="0"/>
        </a:xfrm>
      </p:grpSpPr>
      <p:sp>
        <p:nvSpPr>
          <p:cNvPr id="339" name="Google Shape;339;p30"/>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40" name="Google Shape;340;p30"/>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41" name="Google Shape;341;p30"/>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42" name="Google Shape;342;p30"/>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3" name="Google Shape;343;p30"/>
          <p:cNvSpPr txBox="1">
            <a:spLocks noGrp="1"/>
          </p:cNvSpPr>
          <p:nvPr>
            <p:ph type="body" idx="1"/>
          </p:nvPr>
        </p:nvSpPr>
        <p:spPr>
          <a:xfrm>
            <a:off x="333900" y="1202400"/>
            <a:ext cx="4060800" cy="2738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tions 1 Overview">
  <p:cSld name="TITLE_3_1_1">
    <p:spTree>
      <p:nvGrpSpPr>
        <p:cNvPr id="1" name="Shape 36"/>
        <p:cNvGrpSpPr/>
        <p:nvPr/>
      </p:nvGrpSpPr>
      <p:grpSpPr>
        <a:xfrm>
          <a:off x="0" y="0"/>
          <a:ext cx="0" cy="0"/>
          <a:chOff x="0" y="0"/>
          <a:chExt cx="0" cy="0"/>
        </a:xfrm>
      </p:grpSpPr>
      <p:sp>
        <p:nvSpPr>
          <p:cNvPr id="37" name="Google Shape;37;p4"/>
          <p:cNvSpPr/>
          <p:nvPr/>
        </p:nvSpPr>
        <p:spPr>
          <a:xfrm>
            <a:off x="1172300" y="660200"/>
            <a:ext cx="4711200" cy="16398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8" name="Google Shape;38;p4"/>
          <p:cNvSpPr/>
          <p:nvPr/>
        </p:nvSpPr>
        <p:spPr>
          <a:xfrm>
            <a:off x="5883500" y="1756696"/>
            <a:ext cx="12249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 name="Google Shape;39;p4"/>
          <p:cNvSpPr txBox="1">
            <a:spLocks noGrp="1"/>
          </p:cNvSpPr>
          <p:nvPr>
            <p:ph type="title"/>
          </p:nvPr>
        </p:nvSpPr>
        <p:spPr>
          <a:xfrm>
            <a:off x="1195425" y="734045"/>
            <a:ext cx="4648800" cy="1733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4"/>
          <p:cNvSpPr>
            <a:spLocks noGrp="1"/>
          </p:cNvSpPr>
          <p:nvPr>
            <p:ph type="pic" idx="2"/>
          </p:nvPr>
        </p:nvSpPr>
        <p:spPr>
          <a:xfrm>
            <a:off x="3260500" y="2309850"/>
            <a:ext cx="1569000" cy="1625400"/>
          </a:xfrm>
          <a:prstGeom prst="rect">
            <a:avLst/>
          </a:prstGeom>
          <a:noFill/>
          <a:ln w="19050" cap="flat" cmpd="sng">
            <a:solidFill>
              <a:schemeClr val="dk1"/>
            </a:solidFill>
            <a:prstDash val="solid"/>
            <a:round/>
            <a:headEnd type="none" w="sm" len="sm"/>
            <a:tailEnd type="none" w="sm" len="sm"/>
          </a:ln>
        </p:spPr>
        <p:txBody>
          <a:bodyPr/>
          <a:lstStyle/>
          <a:p>
            <a:endParaRPr lang="en-US"/>
          </a:p>
        </p:txBody>
      </p:sp>
      <p:sp>
        <p:nvSpPr>
          <p:cNvPr id="41" name="Google Shape;41;p4"/>
          <p:cNvSpPr>
            <a:spLocks noGrp="1"/>
          </p:cNvSpPr>
          <p:nvPr>
            <p:ph type="pic" idx="3"/>
          </p:nvPr>
        </p:nvSpPr>
        <p:spPr>
          <a:xfrm>
            <a:off x="4849525" y="2309850"/>
            <a:ext cx="3128100" cy="2174100"/>
          </a:xfrm>
          <a:prstGeom prst="rect">
            <a:avLst/>
          </a:prstGeom>
          <a:noFill/>
          <a:ln w="19050" cap="flat" cmpd="sng">
            <a:solidFill>
              <a:schemeClr val="dk1"/>
            </a:solidFill>
            <a:prstDash val="solid"/>
            <a:round/>
            <a:headEnd type="none" w="sm" len="sm"/>
            <a:tailEnd type="none" w="sm" len="sm"/>
          </a:ln>
        </p:spPr>
        <p:txBody>
          <a:bodyPr/>
          <a:lstStyle/>
          <a:p>
            <a:endParaRPr lang="en-US"/>
          </a:p>
        </p:txBody>
      </p:sp>
      <p:sp>
        <p:nvSpPr>
          <p:cNvPr id="42" name="Google Shape;42;p4"/>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3" name="Google Shape;43;p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CUSTOM_10">
    <p:spTree>
      <p:nvGrpSpPr>
        <p:cNvPr id="1" name="Shape 344"/>
        <p:cNvGrpSpPr/>
        <p:nvPr/>
      </p:nvGrpSpPr>
      <p:grpSpPr>
        <a:xfrm>
          <a:off x="0" y="0"/>
          <a:ext cx="0" cy="0"/>
          <a:chOff x="0" y="0"/>
          <a:chExt cx="0" cy="0"/>
        </a:xfrm>
      </p:grpSpPr>
      <p:sp>
        <p:nvSpPr>
          <p:cNvPr id="345" name="Google Shape;345;p31"/>
          <p:cNvSpPr txBox="1">
            <a:spLocks noGrp="1"/>
          </p:cNvSpPr>
          <p:nvPr>
            <p:ph type="subTitle" idx="1"/>
          </p:nvPr>
        </p:nvSpPr>
        <p:spPr>
          <a:xfrm>
            <a:off x="317500" y="12514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6" name="Google Shape;346;p31"/>
          <p:cNvSpPr txBox="1">
            <a:spLocks noGrp="1"/>
          </p:cNvSpPr>
          <p:nvPr>
            <p:ph type="subTitle" idx="2"/>
          </p:nvPr>
        </p:nvSpPr>
        <p:spPr>
          <a:xfrm>
            <a:off x="4421675" y="12514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31"/>
          <p:cNvSpPr txBox="1">
            <a:spLocks noGrp="1"/>
          </p:cNvSpPr>
          <p:nvPr>
            <p:ph type="subTitle" idx="3"/>
          </p:nvPr>
        </p:nvSpPr>
        <p:spPr>
          <a:xfrm>
            <a:off x="317500" y="23000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31"/>
          <p:cNvSpPr txBox="1">
            <a:spLocks noGrp="1"/>
          </p:cNvSpPr>
          <p:nvPr>
            <p:ph type="subTitle" idx="4"/>
          </p:nvPr>
        </p:nvSpPr>
        <p:spPr>
          <a:xfrm>
            <a:off x="4421675" y="23000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31"/>
          <p:cNvSpPr txBox="1">
            <a:spLocks noGrp="1"/>
          </p:cNvSpPr>
          <p:nvPr>
            <p:ph type="subTitle" idx="5"/>
          </p:nvPr>
        </p:nvSpPr>
        <p:spPr>
          <a:xfrm>
            <a:off x="317500" y="33486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31"/>
          <p:cNvSpPr txBox="1">
            <a:spLocks noGrp="1"/>
          </p:cNvSpPr>
          <p:nvPr>
            <p:ph type="subTitle" idx="6"/>
          </p:nvPr>
        </p:nvSpPr>
        <p:spPr>
          <a:xfrm>
            <a:off x="4421675" y="33486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1" name="Google Shape;351;p31"/>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52" name="Google Shape;352;p31"/>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53" name="Google Shape;353;p31"/>
          <p:cNvSpPr/>
          <p:nvPr/>
        </p:nvSpPr>
        <p:spPr>
          <a:xfrm>
            <a:off x="298300" y="301050"/>
            <a:ext cx="5585100" cy="606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54" name="Google Shape;354;p31"/>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body and image">
  <p:cSld name="CUSTOM_11">
    <p:spTree>
      <p:nvGrpSpPr>
        <p:cNvPr id="1" name="Shape 355"/>
        <p:cNvGrpSpPr/>
        <p:nvPr/>
      </p:nvGrpSpPr>
      <p:grpSpPr>
        <a:xfrm>
          <a:off x="0" y="0"/>
          <a:ext cx="0" cy="0"/>
          <a:chOff x="0" y="0"/>
          <a:chExt cx="0" cy="0"/>
        </a:xfrm>
      </p:grpSpPr>
      <p:sp>
        <p:nvSpPr>
          <p:cNvPr id="356" name="Google Shape;356;p32"/>
          <p:cNvSpPr/>
          <p:nvPr/>
        </p:nvSpPr>
        <p:spPr>
          <a:xfrm>
            <a:off x="292600" y="1214724"/>
            <a:ext cx="4239000" cy="2501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57" name="Google Shape;357;p32"/>
          <p:cNvSpPr>
            <a:spLocks noGrp="1"/>
          </p:cNvSpPr>
          <p:nvPr>
            <p:ph type="pic" idx="2"/>
          </p:nvPr>
        </p:nvSpPr>
        <p:spPr>
          <a:xfrm>
            <a:off x="4531775" y="1221524"/>
            <a:ext cx="4302600" cy="3635100"/>
          </a:xfrm>
          <a:prstGeom prst="rect">
            <a:avLst/>
          </a:prstGeom>
          <a:noFill/>
          <a:ln w="19050" cap="flat" cmpd="sng">
            <a:solidFill>
              <a:schemeClr val="dk1"/>
            </a:solidFill>
            <a:prstDash val="solid"/>
            <a:round/>
            <a:headEnd type="none" w="sm" len="sm"/>
            <a:tailEnd type="none" w="sm" len="sm"/>
          </a:ln>
        </p:spPr>
      </p:sp>
      <p:sp>
        <p:nvSpPr>
          <p:cNvPr id="358" name="Google Shape;358;p32"/>
          <p:cNvSpPr txBox="1">
            <a:spLocks noGrp="1"/>
          </p:cNvSpPr>
          <p:nvPr>
            <p:ph type="body" idx="1"/>
          </p:nvPr>
        </p:nvSpPr>
        <p:spPr>
          <a:xfrm>
            <a:off x="340319" y="1261074"/>
            <a:ext cx="4061400" cy="2408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9" name="Google Shape;359;p32"/>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60" name="Google Shape;360;p32"/>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61" name="Google Shape;361;p32"/>
          <p:cNvSpPr/>
          <p:nvPr/>
        </p:nvSpPr>
        <p:spPr>
          <a:xfrm>
            <a:off x="298300" y="301050"/>
            <a:ext cx="5585100" cy="606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62" name="Google Shape;362;p32"/>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big ideas">
  <p:cSld name="CUSTOM_12">
    <p:spTree>
      <p:nvGrpSpPr>
        <p:cNvPr id="1" name="Shape 363"/>
        <p:cNvGrpSpPr/>
        <p:nvPr/>
      </p:nvGrpSpPr>
      <p:grpSpPr>
        <a:xfrm>
          <a:off x="0" y="0"/>
          <a:ext cx="0" cy="0"/>
          <a:chOff x="0" y="0"/>
          <a:chExt cx="0" cy="0"/>
        </a:xfrm>
      </p:grpSpPr>
      <p:sp>
        <p:nvSpPr>
          <p:cNvPr id="364" name="Google Shape;364;p33"/>
          <p:cNvSpPr/>
          <p:nvPr/>
        </p:nvSpPr>
        <p:spPr>
          <a:xfrm>
            <a:off x="290556" y="1213300"/>
            <a:ext cx="40176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65" name="Google Shape;365;p33"/>
          <p:cNvSpPr txBox="1">
            <a:spLocks noGrp="1"/>
          </p:cNvSpPr>
          <p:nvPr>
            <p:ph type="body" idx="1"/>
          </p:nvPr>
        </p:nvSpPr>
        <p:spPr>
          <a:xfrm>
            <a:off x="416145" y="2078725"/>
            <a:ext cx="37665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6" name="Google Shape;366;p33"/>
          <p:cNvSpPr/>
          <p:nvPr/>
        </p:nvSpPr>
        <p:spPr>
          <a:xfrm>
            <a:off x="4308218" y="1213300"/>
            <a:ext cx="4017600" cy="326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67" name="Google Shape;367;p33"/>
          <p:cNvSpPr txBox="1">
            <a:spLocks noGrp="1"/>
          </p:cNvSpPr>
          <p:nvPr>
            <p:ph type="body" idx="2"/>
          </p:nvPr>
        </p:nvSpPr>
        <p:spPr>
          <a:xfrm>
            <a:off x="4433807" y="2078725"/>
            <a:ext cx="37665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8" name="Google Shape;368;p33"/>
          <p:cNvSpPr txBox="1">
            <a:spLocks noGrp="1"/>
          </p:cNvSpPr>
          <p:nvPr>
            <p:ph type="subTitle" idx="3"/>
          </p:nvPr>
        </p:nvSpPr>
        <p:spPr>
          <a:xfrm>
            <a:off x="416145" y="1328375"/>
            <a:ext cx="37665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9" name="Google Shape;369;p33"/>
          <p:cNvSpPr txBox="1">
            <a:spLocks noGrp="1"/>
          </p:cNvSpPr>
          <p:nvPr>
            <p:ph type="subTitle" idx="4"/>
          </p:nvPr>
        </p:nvSpPr>
        <p:spPr>
          <a:xfrm>
            <a:off x="4433807" y="1328375"/>
            <a:ext cx="37665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33"/>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1" name="Google Shape;371;p33"/>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72" name="Google Shape;372;p33"/>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3" name="Google Shape;373;p33"/>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ig ideas">
  <p:cSld name="CUSTOM_13">
    <p:spTree>
      <p:nvGrpSpPr>
        <p:cNvPr id="1" name="Shape 374"/>
        <p:cNvGrpSpPr/>
        <p:nvPr/>
      </p:nvGrpSpPr>
      <p:grpSpPr>
        <a:xfrm>
          <a:off x="0" y="0"/>
          <a:ext cx="0" cy="0"/>
          <a:chOff x="0" y="0"/>
          <a:chExt cx="0" cy="0"/>
        </a:xfrm>
      </p:grpSpPr>
      <p:sp>
        <p:nvSpPr>
          <p:cNvPr id="375" name="Google Shape;375;p34"/>
          <p:cNvSpPr/>
          <p:nvPr/>
        </p:nvSpPr>
        <p:spPr>
          <a:xfrm>
            <a:off x="290556" y="1213300"/>
            <a:ext cx="28455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6" name="Google Shape;376;p34"/>
          <p:cNvSpPr txBox="1">
            <a:spLocks noGrp="1"/>
          </p:cNvSpPr>
          <p:nvPr>
            <p:ph type="body" idx="1"/>
          </p:nvPr>
        </p:nvSpPr>
        <p:spPr>
          <a:xfrm>
            <a:off x="379498" y="2078725"/>
            <a:ext cx="26673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7" name="Google Shape;377;p34"/>
          <p:cNvSpPr/>
          <p:nvPr/>
        </p:nvSpPr>
        <p:spPr>
          <a:xfrm>
            <a:off x="3135874" y="1213300"/>
            <a:ext cx="2845500" cy="326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8" name="Google Shape;378;p34"/>
          <p:cNvSpPr txBox="1">
            <a:spLocks noGrp="1"/>
          </p:cNvSpPr>
          <p:nvPr>
            <p:ph type="body" idx="2"/>
          </p:nvPr>
        </p:nvSpPr>
        <p:spPr>
          <a:xfrm>
            <a:off x="3224816" y="2078725"/>
            <a:ext cx="26673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9" name="Google Shape;379;p34"/>
          <p:cNvSpPr txBox="1">
            <a:spLocks noGrp="1"/>
          </p:cNvSpPr>
          <p:nvPr>
            <p:ph type="subTitle" idx="3"/>
          </p:nvPr>
        </p:nvSpPr>
        <p:spPr>
          <a:xfrm>
            <a:off x="379498" y="1328375"/>
            <a:ext cx="26673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34"/>
          <p:cNvSpPr txBox="1">
            <a:spLocks noGrp="1"/>
          </p:cNvSpPr>
          <p:nvPr>
            <p:ph type="subTitle" idx="4"/>
          </p:nvPr>
        </p:nvSpPr>
        <p:spPr>
          <a:xfrm>
            <a:off x="3224816" y="1328375"/>
            <a:ext cx="26673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1" name="Google Shape;381;p34"/>
          <p:cNvSpPr/>
          <p:nvPr/>
        </p:nvSpPr>
        <p:spPr>
          <a:xfrm>
            <a:off x="5981304" y="1213300"/>
            <a:ext cx="2845500" cy="326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82" name="Google Shape;382;p34"/>
          <p:cNvSpPr txBox="1">
            <a:spLocks noGrp="1"/>
          </p:cNvSpPr>
          <p:nvPr>
            <p:ph type="body" idx="5"/>
          </p:nvPr>
        </p:nvSpPr>
        <p:spPr>
          <a:xfrm>
            <a:off x="6070247" y="2078725"/>
            <a:ext cx="26673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3" name="Google Shape;383;p34"/>
          <p:cNvSpPr txBox="1">
            <a:spLocks noGrp="1"/>
          </p:cNvSpPr>
          <p:nvPr>
            <p:ph type="subTitle" idx="6"/>
          </p:nvPr>
        </p:nvSpPr>
        <p:spPr>
          <a:xfrm>
            <a:off x="6070247" y="1328375"/>
            <a:ext cx="26673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34"/>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85" name="Google Shape;385;p3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86" name="Google Shape;386;p34"/>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87" name="Google Shape;387;p34"/>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big ideas">
  <p:cSld name="CUSTOM_14">
    <p:spTree>
      <p:nvGrpSpPr>
        <p:cNvPr id="1" name="Shape 388"/>
        <p:cNvGrpSpPr/>
        <p:nvPr/>
      </p:nvGrpSpPr>
      <p:grpSpPr>
        <a:xfrm>
          <a:off x="0" y="0"/>
          <a:ext cx="0" cy="0"/>
          <a:chOff x="0" y="0"/>
          <a:chExt cx="0" cy="0"/>
        </a:xfrm>
      </p:grpSpPr>
      <p:sp>
        <p:nvSpPr>
          <p:cNvPr id="389" name="Google Shape;389;p35"/>
          <p:cNvSpPr/>
          <p:nvPr/>
        </p:nvSpPr>
        <p:spPr>
          <a:xfrm>
            <a:off x="292600" y="1213300"/>
            <a:ext cx="21327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0" name="Google Shape;390;p35"/>
          <p:cNvSpPr txBox="1">
            <a:spLocks noGrp="1"/>
          </p:cNvSpPr>
          <p:nvPr>
            <p:ph type="body" idx="1"/>
          </p:nvPr>
        </p:nvSpPr>
        <p:spPr>
          <a:xfrm>
            <a:off x="388220" y="2064025"/>
            <a:ext cx="19338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1" name="Google Shape;391;p35"/>
          <p:cNvSpPr/>
          <p:nvPr/>
        </p:nvSpPr>
        <p:spPr>
          <a:xfrm>
            <a:off x="2425130" y="1213300"/>
            <a:ext cx="2132700" cy="326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2" name="Google Shape;392;p35"/>
          <p:cNvSpPr txBox="1">
            <a:spLocks noGrp="1"/>
          </p:cNvSpPr>
          <p:nvPr>
            <p:ph type="body" idx="2"/>
          </p:nvPr>
        </p:nvSpPr>
        <p:spPr>
          <a:xfrm>
            <a:off x="2524606" y="2073825"/>
            <a:ext cx="19338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3" name="Google Shape;393;p35"/>
          <p:cNvSpPr txBox="1">
            <a:spLocks noGrp="1"/>
          </p:cNvSpPr>
          <p:nvPr>
            <p:ph type="subTitle" idx="3"/>
          </p:nvPr>
        </p:nvSpPr>
        <p:spPr>
          <a:xfrm>
            <a:off x="395987" y="1313675"/>
            <a:ext cx="19338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4" name="Google Shape;394;p35"/>
          <p:cNvSpPr txBox="1">
            <a:spLocks noGrp="1"/>
          </p:cNvSpPr>
          <p:nvPr>
            <p:ph type="subTitle" idx="4"/>
          </p:nvPr>
        </p:nvSpPr>
        <p:spPr>
          <a:xfrm>
            <a:off x="2524607" y="1323475"/>
            <a:ext cx="19338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35"/>
          <p:cNvSpPr/>
          <p:nvPr/>
        </p:nvSpPr>
        <p:spPr>
          <a:xfrm>
            <a:off x="4557594" y="1213300"/>
            <a:ext cx="2132700" cy="326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6" name="Google Shape;396;p35"/>
          <p:cNvSpPr txBox="1">
            <a:spLocks noGrp="1"/>
          </p:cNvSpPr>
          <p:nvPr>
            <p:ph type="body" idx="5"/>
          </p:nvPr>
        </p:nvSpPr>
        <p:spPr>
          <a:xfrm>
            <a:off x="4657139" y="2073825"/>
            <a:ext cx="19338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7" name="Google Shape;397;p35"/>
          <p:cNvSpPr/>
          <p:nvPr/>
        </p:nvSpPr>
        <p:spPr>
          <a:xfrm>
            <a:off x="6690125" y="1213300"/>
            <a:ext cx="2132700" cy="326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8" name="Google Shape;398;p35"/>
          <p:cNvSpPr txBox="1">
            <a:spLocks noGrp="1"/>
          </p:cNvSpPr>
          <p:nvPr>
            <p:ph type="body" idx="6"/>
          </p:nvPr>
        </p:nvSpPr>
        <p:spPr>
          <a:xfrm>
            <a:off x="6789589" y="2073825"/>
            <a:ext cx="19338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9" name="Google Shape;399;p35"/>
          <p:cNvSpPr txBox="1">
            <a:spLocks noGrp="1"/>
          </p:cNvSpPr>
          <p:nvPr>
            <p:ph type="subTitle" idx="7"/>
          </p:nvPr>
        </p:nvSpPr>
        <p:spPr>
          <a:xfrm>
            <a:off x="4657140" y="1323475"/>
            <a:ext cx="19338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0" name="Google Shape;400;p35"/>
          <p:cNvSpPr txBox="1">
            <a:spLocks noGrp="1"/>
          </p:cNvSpPr>
          <p:nvPr>
            <p:ph type="subTitle" idx="8"/>
          </p:nvPr>
        </p:nvSpPr>
        <p:spPr>
          <a:xfrm>
            <a:off x="6789588" y="1323475"/>
            <a:ext cx="19338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35"/>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02" name="Google Shape;402;p35"/>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403" name="Google Shape;403;p35"/>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04" name="Google Shape;404;p35"/>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image">
  <p:cSld name="CUSTOM_15">
    <p:spTree>
      <p:nvGrpSpPr>
        <p:cNvPr id="1" name="Shape 405"/>
        <p:cNvGrpSpPr/>
        <p:nvPr/>
      </p:nvGrpSpPr>
      <p:grpSpPr>
        <a:xfrm>
          <a:off x="0" y="0"/>
          <a:ext cx="0" cy="0"/>
          <a:chOff x="0" y="0"/>
          <a:chExt cx="0" cy="0"/>
        </a:xfrm>
      </p:grpSpPr>
      <p:sp>
        <p:nvSpPr>
          <p:cNvPr id="406" name="Google Shape;406;p36"/>
          <p:cNvSpPr>
            <a:spLocks noGrp="1"/>
          </p:cNvSpPr>
          <p:nvPr>
            <p:ph type="pic" idx="2"/>
          </p:nvPr>
        </p:nvSpPr>
        <p:spPr>
          <a:xfrm>
            <a:off x="332000" y="1102925"/>
            <a:ext cx="6915000" cy="3725400"/>
          </a:xfrm>
          <a:prstGeom prst="rect">
            <a:avLst/>
          </a:prstGeom>
          <a:noFill/>
          <a:ln w="19050" cap="flat" cmpd="sng">
            <a:solidFill>
              <a:schemeClr val="dk1"/>
            </a:solidFill>
            <a:prstDash val="solid"/>
            <a:round/>
            <a:headEnd type="none" w="sm" len="sm"/>
            <a:tailEnd type="none" w="sm" len="sm"/>
          </a:ln>
        </p:spPr>
      </p:sp>
      <p:sp>
        <p:nvSpPr>
          <p:cNvPr id="407" name="Google Shape;407;p36"/>
          <p:cNvSpPr/>
          <p:nvPr/>
        </p:nvSpPr>
        <p:spPr>
          <a:xfrm>
            <a:off x="7236337" y="1102925"/>
            <a:ext cx="1097400" cy="460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08" name="Google Shape;408;p36"/>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09" name="Google Shape;409;p3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410" name="Google Shape;410;p36"/>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11" name="Google Shape;411;p36"/>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storyboards">
  <p:cSld name="CUSTOM_16">
    <p:spTree>
      <p:nvGrpSpPr>
        <p:cNvPr id="1" name="Shape 412"/>
        <p:cNvGrpSpPr/>
        <p:nvPr/>
      </p:nvGrpSpPr>
      <p:grpSpPr>
        <a:xfrm>
          <a:off x="0" y="0"/>
          <a:ext cx="0" cy="0"/>
          <a:chOff x="0" y="0"/>
          <a:chExt cx="0" cy="0"/>
        </a:xfrm>
      </p:grpSpPr>
      <p:sp>
        <p:nvSpPr>
          <p:cNvPr id="413" name="Google Shape;413;p37"/>
          <p:cNvSpPr/>
          <p:nvPr/>
        </p:nvSpPr>
        <p:spPr>
          <a:xfrm>
            <a:off x="299641" y="301944"/>
            <a:ext cx="2757300" cy="10122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14" name="Google Shape;414;p37"/>
          <p:cNvSpPr/>
          <p:nvPr/>
        </p:nvSpPr>
        <p:spPr>
          <a:xfrm>
            <a:off x="298987" y="3164944"/>
            <a:ext cx="2763300" cy="1683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15" name="Google Shape;415;p37"/>
          <p:cNvSpPr txBox="1">
            <a:spLocks noGrp="1"/>
          </p:cNvSpPr>
          <p:nvPr>
            <p:ph type="title"/>
          </p:nvPr>
        </p:nvSpPr>
        <p:spPr>
          <a:xfrm>
            <a:off x="276860" y="334005"/>
            <a:ext cx="2729700" cy="11349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6" name="Google Shape;416;p37"/>
          <p:cNvSpPr txBox="1">
            <a:spLocks noGrp="1"/>
          </p:cNvSpPr>
          <p:nvPr>
            <p:ph type="subTitle" idx="1"/>
          </p:nvPr>
        </p:nvSpPr>
        <p:spPr>
          <a:xfrm>
            <a:off x="335627" y="3143713"/>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37"/>
          <p:cNvSpPr/>
          <p:nvPr/>
        </p:nvSpPr>
        <p:spPr>
          <a:xfrm>
            <a:off x="3055339" y="3164944"/>
            <a:ext cx="2757300" cy="16836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18" name="Google Shape;418;p37"/>
          <p:cNvSpPr>
            <a:spLocks noGrp="1"/>
          </p:cNvSpPr>
          <p:nvPr>
            <p:ph type="pic" idx="2"/>
          </p:nvPr>
        </p:nvSpPr>
        <p:spPr>
          <a:xfrm>
            <a:off x="305510" y="1313560"/>
            <a:ext cx="2746200" cy="1841700"/>
          </a:xfrm>
          <a:prstGeom prst="rect">
            <a:avLst/>
          </a:prstGeom>
          <a:noFill/>
          <a:ln w="19050" cap="flat" cmpd="sng">
            <a:solidFill>
              <a:schemeClr val="dk1"/>
            </a:solidFill>
            <a:prstDash val="solid"/>
            <a:round/>
            <a:headEnd type="none" w="sm" len="sm"/>
            <a:tailEnd type="none" w="sm" len="sm"/>
          </a:ln>
        </p:spPr>
      </p:sp>
      <p:sp>
        <p:nvSpPr>
          <p:cNvPr id="419" name="Google Shape;419;p37"/>
          <p:cNvSpPr txBox="1">
            <a:spLocks noGrp="1"/>
          </p:cNvSpPr>
          <p:nvPr>
            <p:ph type="subTitle" idx="3"/>
          </p:nvPr>
        </p:nvSpPr>
        <p:spPr>
          <a:xfrm>
            <a:off x="3085572" y="3143713"/>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0" name="Google Shape;420;p37"/>
          <p:cNvSpPr txBox="1">
            <a:spLocks noGrp="1"/>
          </p:cNvSpPr>
          <p:nvPr>
            <p:ph type="body" idx="4"/>
          </p:nvPr>
        </p:nvSpPr>
        <p:spPr>
          <a:xfrm>
            <a:off x="329783" y="3743746"/>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1" name="Google Shape;421;p37"/>
          <p:cNvSpPr txBox="1">
            <a:spLocks noGrp="1"/>
          </p:cNvSpPr>
          <p:nvPr>
            <p:ph type="body" idx="5"/>
          </p:nvPr>
        </p:nvSpPr>
        <p:spPr>
          <a:xfrm>
            <a:off x="3088466" y="3743746"/>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2" name="Google Shape;422;p37"/>
          <p:cNvSpPr/>
          <p:nvPr/>
        </p:nvSpPr>
        <p:spPr>
          <a:xfrm>
            <a:off x="3062463" y="809593"/>
            <a:ext cx="1136400" cy="5037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23" name="Google Shape;423;p37"/>
          <p:cNvSpPr>
            <a:spLocks noGrp="1"/>
          </p:cNvSpPr>
          <p:nvPr>
            <p:ph type="pic" idx="6"/>
          </p:nvPr>
        </p:nvSpPr>
        <p:spPr>
          <a:xfrm>
            <a:off x="3063994" y="1313560"/>
            <a:ext cx="2746200" cy="1841700"/>
          </a:xfrm>
          <a:prstGeom prst="rect">
            <a:avLst/>
          </a:prstGeom>
          <a:noFill/>
          <a:ln w="19050" cap="flat" cmpd="sng">
            <a:solidFill>
              <a:schemeClr val="dk1"/>
            </a:solidFill>
            <a:prstDash val="solid"/>
            <a:round/>
            <a:headEnd type="none" w="sm" len="sm"/>
            <a:tailEnd type="none" w="sm" len="sm"/>
          </a:ln>
        </p:spPr>
      </p:sp>
      <p:sp>
        <p:nvSpPr>
          <p:cNvPr id="424" name="Google Shape;424;p37"/>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25" name="Google Shape;425;p37"/>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storyboards">
  <p:cSld name="CUSTOM_17">
    <p:spTree>
      <p:nvGrpSpPr>
        <p:cNvPr id="1" name="Shape 426"/>
        <p:cNvGrpSpPr/>
        <p:nvPr/>
      </p:nvGrpSpPr>
      <p:grpSpPr>
        <a:xfrm>
          <a:off x="0" y="0"/>
          <a:ext cx="0" cy="0"/>
          <a:chOff x="0" y="0"/>
          <a:chExt cx="0" cy="0"/>
        </a:xfrm>
      </p:grpSpPr>
      <p:sp>
        <p:nvSpPr>
          <p:cNvPr id="427" name="Google Shape;427;p38"/>
          <p:cNvSpPr/>
          <p:nvPr/>
        </p:nvSpPr>
        <p:spPr>
          <a:xfrm>
            <a:off x="298192" y="301228"/>
            <a:ext cx="2757300" cy="10122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28" name="Google Shape;428;p38"/>
          <p:cNvSpPr/>
          <p:nvPr/>
        </p:nvSpPr>
        <p:spPr>
          <a:xfrm>
            <a:off x="297538" y="3164228"/>
            <a:ext cx="2763300" cy="1683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29" name="Google Shape;429;p38"/>
          <p:cNvSpPr txBox="1">
            <a:spLocks noGrp="1"/>
          </p:cNvSpPr>
          <p:nvPr>
            <p:ph type="subTitle" idx="1"/>
          </p:nvPr>
        </p:nvSpPr>
        <p:spPr>
          <a:xfrm>
            <a:off x="334178" y="3142997"/>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38"/>
          <p:cNvSpPr/>
          <p:nvPr/>
        </p:nvSpPr>
        <p:spPr>
          <a:xfrm>
            <a:off x="3053889" y="3164228"/>
            <a:ext cx="2757300" cy="16836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31" name="Google Shape;431;p38"/>
          <p:cNvSpPr txBox="1">
            <a:spLocks noGrp="1"/>
          </p:cNvSpPr>
          <p:nvPr>
            <p:ph type="title"/>
          </p:nvPr>
        </p:nvSpPr>
        <p:spPr>
          <a:xfrm>
            <a:off x="276860" y="334005"/>
            <a:ext cx="2729700" cy="11349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2" name="Google Shape;432;p38"/>
          <p:cNvSpPr>
            <a:spLocks noGrp="1"/>
          </p:cNvSpPr>
          <p:nvPr>
            <p:ph type="pic" idx="2"/>
          </p:nvPr>
        </p:nvSpPr>
        <p:spPr>
          <a:xfrm>
            <a:off x="304061" y="1312844"/>
            <a:ext cx="2746200" cy="1841700"/>
          </a:xfrm>
          <a:prstGeom prst="rect">
            <a:avLst/>
          </a:prstGeom>
          <a:noFill/>
          <a:ln w="19050" cap="flat" cmpd="sng">
            <a:solidFill>
              <a:schemeClr val="dk1"/>
            </a:solidFill>
            <a:prstDash val="solid"/>
            <a:round/>
            <a:headEnd type="none" w="sm" len="sm"/>
            <a:tailEnd type="none" w="sm" len="sm"/>
          </a:ln>
        </p:spPr>
      </p:sp>
      <p:sp>
        <p:nvSpPr>
          <p:cNvPr id="433" name="Google Shape;433;p38"/>
          <p:cNvSpPr txBox="1">
            <a:spLocks noGrp="1"/>
          </p:cNvSpPr>
          <p:nvPr>
            <p:ph type="subTitle" idx="3"/>
          </p:nvPr>
        </p:nvSpPr>
        <p:spPr>
          <a:xfrm>
            <a:off x="3084123" y="3142997"/>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4" name="Google Shape;434;p38"/>
          <p:cNvSpPr txBox="1">
            <a:spLocks noGrp="1"/>
          </p:cNvSpPr>
          <p:nvPr>
            <p:ph type="body" idx="4"/>
          </p:nvPr>
        </p:nvSpPr>
        <p:spPr>
          <a:xfrm>
            <a:off x="328334" y="3743030"/>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35" name="Google Shape;435;p38"/>
          <p:cNvSpPr txBox="1">
            <a:spLocks noGrp="1"/>
          </p:cNvSpPr>
          <p:nvPr>
            <p:ph type="body" idx="5"/>
          </p:nvPr>
        </p:nvSpPr>
        <p:spPr>
          <a:xfrm>
            <a:off x="3087016" y="3743030"/>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36" name="Google Shape;436;p38"/>
          <p:cNvSpPr/>
          <p:nvPr/>
        </p:nvSpPr>
        <p:spPr>
          <a:xfrm>
            <a:off x="3061014" y="808877"/>
            <a:ext cx="1136400" cy="5037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37" name="Google Shape;437;p38"/>
          <p:cNvSpPr>
            <a:spLocks noGrp="1"/>
          </p:cNvSpPr>
          <p:nvPr>
            <p:ph type="pic" idx="6"/>
          </p:nvPr>
        </p:nvSpPr>
        <p:spPr>
          <a:xfrm>
            <a:off x="3062545" y="1312844"/>
            <a:ext cx="2746200" cy="1841700"/>
          </a:xfrm>
          <a:prstGeom prst="rect">
            <a:avLst/>
          </a:prstGeom>
          <a:noFill/>
          <a:ln w="19050" cap="flat" cmpd="sng">
            <a:solidFill>
              <a:schemeClr val="dk1"/>
            </a:solidFill>
            <a:prstDash val="solid"/>
            <a:round/>
            <a:headEnd type="none" w="sm" len="sm"/>
            <a:tailEnd type="none" w="sm" len="sm"/>
          </a:ln>
        </p:spPr>
      </p:sp>
      <p:sp>
        <p:nvSpPr>
          <p:cNvPr id="438" name="Google Shape;438;p38"/>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39" name="Google Shape;439;p3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440" name="Google Shape;440;p38"/>
          <p:cNvSpPr/>
          <p:nvPr/>
        </p:nvSpPr>
        <p:spPr>
          <a:xfrm>
            <a:off x="5811189" y="3164228"/>
            <a:ext cx="2757300" cy="1683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41" name="Google Shape;441;p38"/>
          <p:cNvSpPr txBox="1">
            <a:spLocks noGrp="1"/>
          </p:cNvSpPr>
          <p:nvPr>
            <p:ph type="subTitle" idx="7"/>
          </p:nvPr>
        </p:nvSpPr>
        <p:spPr>
          <a:xfrm>
            <a:off x="5841423" y="3142997"/>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2" name="Google Shape;442;p38"/>
          <p:cNvSpPr txBox="1">
            <a:spLocks noGrp="1"/>
          </p:cNvSpPr>
          <p:nvPr>
            <p:ph type="body" idx="8"/>
          </p:nvPr>
        </p:nvSpPr>
        <p:spPr>
          <a:xfrm>
            <a:off x="5844316" y="3743030"/>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43" name="Google Shape;443;p38"/>
          <p:cNvSpPr>
            <a:spLocks noGrp="1"/>
          </p:cNvSpPr>
          <p:nvPr>
            <p:ph type="pic" idx="9"/>
          </p:nvPr>
        </p:nvSpPr>
        <p:spPr>
          <a:xfrm>
            <a:off x="5819845" y="1312844"/>
            <a:ext cx="2746200" cy="18417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nly">
  <p:cSld name="CUSTOM_18">
    <p:spTree>
      <p:nvGrpSpPr>
        <p:cNvPr id="1" name="Shape 444"/>
        <p:cNvGrpSpPr/>
        <p:nvPr/>
      </p:nvGrpSpPr>
      <p:grpSpPr>
        <a:xfrm>
          <a:off x="0" y="0"/>
          <a:ext cx="0" cy="0"/>
          <a:chOff x="0" y="0"/>
          <a:chExt cx="0" cy="0"/>
        </a:xfrm>
      </p:grpSpPr>
      <p:sp>
        <p:nvSpPr>
          <p:cNvPr id="445" name="Google Shape;445;p39"/>
          <p:cNvSpPr>
            <a:spLocks noGrp="1"/>
          </p:cNvSpPr>
          <p:nvPr>
            <p:ph type="pic" idx="2"/>
          </p:nvPr>
        </p:nvSpPr>
        <p:spPr>
          <a:xfrm>
            <a:off x="317500" y="1104900"/>
            <a:ext cx="8521800" cy="3733800"/>
          </a:xfrm>
          <a:prstGeom prst="rect">
            <a:avLst/>
          </a:prstGeom>
          <a:noFill/>
          <a:ln w="19050" cap="flat" cmpd="sng">
            <a:solidFill>
              <a:schemeClr val="dk1"/>
            </a:solidFill>
            <a:prstDash val="solid"/>
            <a:round/>
            <a:headEnd type="none" w="sm" len="sm"/>
            <a:tailEnd type="none" w="sm" len="sm"/>
          </a:ln>
        </p:spPr>
      </p:sp>
      <p:sp>
        <p:nvSpPr>
          <p:cNvPr id="446" name="Google Shape;446;p39"/>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47" name="Google Shape;447;p39"/>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grid">
  <p:cSld name="CUSTOM_19">
    <p:spTree>
      <p:nvGrpSpPr>
        <p:cNvPr id="1" name="Shape 448"/>
        <p:cNvGrpSpPr/>
        <p:nvPr/>
      </p:nvGrpSpPr>
      <p:grpSpPr>
        <a:xfrm>
          <a:off x="0" y="0"/>
          <a:ext cx="0" cy="0"/>
          <a:chOff x="0" y="0"/>
          <a:chExt cx="0" cy="0"/>
        </a:xfrm>
      </p:grpSpPr>
      <p:sp>
        <p:nvSpPr>
          <p:cNvPr id="449" name="Google Shape;449;p40"/>
          <p:cNvSpPr>
            <a:spLocks noGrp="1"/>
          </p:cNvSpPr>
          <p:nvPr>
            <p:ph type="pic" idx="2"/>
          </p:nvPr>
        </p:nvSpPr>
        <p:spPr>
          <a:xfrm>
            <a:off x="340412" y="3044150"/>
            <a:ext cx="2087400" cy="1769100"/>
          </a:xfrm>
          <a:prstGeom prst="rect">
            <a:avLst/>
          </a:prstGeom>
          <a:noFill/>
          <a:ln w="19050" cap="flat" cmpd="sng">
            <a:solidFill>
              <a:schemeClr val="dk1"/>
            </a:solidFill>
            <a:prstDash val="solid"/>
            <a:round/>
            <a:headEnd type="none" w="sm" len="sm"/>
            <a:tailEnd type="none" w="sm" len="sm"/>
          </a:ln>
        </p:spPr>
      </p:sp>
      <p:sp>
        <p:nvSpPr>
          <p:cNvPr id="450" name="Google Shape;450;p40"/>
          <p:cNvSpPr>
            <a:spLocks noGrp="1"/>
          </p:cNvSpPr>
          <p:nvPr>
            <p:ph type="pic" idx="3"/>
          </p:nvPr>
        </p:nvSpPr>
        <p:spPr>
          <a:xfrm>
            <a:off x="5649300" y="3044303"/>
            <a:ext cx="1190100" cy="1769100"/>
          </a:xfrm>
          <a:prstGeom prst="rect">
            <a:avLst/>
          </a:prstGeom>
          <a:noFill/>
          <a:ln w="19050" cap="flat" cmpd="sng">
            <a:solidFill>
              <a:schemeClr val="dk1"/>
            </a:solidFill>
            <a:prstDash val="solid"/>
            <a:round/>
            <a:headEnd type="none" w="sm" len="sm"/>
            <a:tailEnd type="none" w="sm" len="sm"/>
          </a:ln>
        </p:spPr>
      </p:sp>
      <p:sp>
        <p:nvSpPr>
          <p:cNvPr id="451" name="Google Shape;451;p40"/>
          <p:cNvSpPr>
            <a:spLocks noGrp="1"/>
          </p:cNvSpPr>
          <p:nvPr>
            <p:ph type="pic" idx="4"/>
          </p:nvPr>
        </p:nvSpPr>
        <p:spPr>
          <a:xfrm>
            <a:off x="340400" y="1690778"/>
            <a:ext cx="1416300" cy="1338000"/>
          </a:xfrm>
          <a:prstGeom prst="rect">
            <a:avLst/>
          </a:prstGeom>
          <a:noFill/>
          <a:ln w="19050" cap="flat" cmpd="sng">
            <a:solidFill>
              <a:schemeClr val="dk1"/>
            </a:solidFill>
            <a:prstDash val="solid"/>
            <a:round/>
            <a:headEnd type="none" w="sm" len="sm"/>
            <a:tailEnd type="none" w="sm" len="sm"/>
          </a:ln>
        </p:spPr>
      </p:sp>
      <p:sp>
        <p:nvSpPr>
          <p:cNvPr id="452" name="Google Shape;452;p40"/>
          <p:cNvSpPr>
            <a:spLocks noGrp="1"/>
          </p:cNvSpPr>
          <p:nvPr>
            <p:ph type="pic" idx="5"/>
          </p:nvPr>
        </p:nvSpPr>
        <p:spPr>
          <a:xfrm>
            <a:off x="2443047" y="3044052"/>
            <a:ext cx="1190100" cy="1322700"/>
          </a:xfrm>
          <a:prstGeom prst="rect">
            <a:avLst/>
          </a:prstGeom>
          <a:noFill/>
          <a:ln w="19050" cap="flat" cmpd="sng">
            <a:solidFill>
              <a:schemeClr val="dk1"/>
            </a:solidFill>
            <a:prstDash val="solid"/>
            <a:round/>
            <a:headEnd type="none" w="sm" len="sm"/>
            <a:tailEnd type="none" w="sm" len="sm"/>
          </a:ln>
        </p:spPr>
      </p:sp>
      <p:sp>
        <p:nvSpPr>
          <p:cNvPr id="453" name="Google Shape;453;p40"/>
          <p:cNvSpPr>
            <a:spLocks noGrp="1"/>
          </p:cNvSpPr>
          <p:nvPr>
            <p:ph type="pic" idx="6"/>
          </p:nvPr>
        </p:nvSpPr>
        <p:spPr>
          <a:xfrm>
            <a:off x="3648504" y="3044048"/>
            <a:ext cx="1991100" cy="1769100"/>
          </a:xfrm>
          <a:prstGeom prst="rect">
            <a:avLst/>
          </a:prstGeom>
          <a:noFill/>
          <a:ln w="19050" cap="flat" cmpd="sng">
            <a:solidFill>
              <a:schemeClr val="dk1"/>
            </a:solidFill>
            <a:prstDash val="solid"/>
            <a:round/>
            <a:headEnd type="none" w="sm" len="sm"/>
            <a:tailEnd type="none" w="sm" len="sm"/>
          </a:ln>
        </p:spPr>
      </p:sp>
      <p:sp>
        <p:nvSpPr>
          <p:cNvPr id="454" name="Google Shape;454;p40"/>
          <p:cNvSpPr>
            <a:spLocks noGrp="1"/>
          </p:cNvSpPr>
          <p:nvPr>
            <p:ph type="pic" idx="7"/>
          </p:nvPr>
        </p:nvSpPr>
        <p:spPr>
          <a:xfrm>
            <a:off x="1767376" y="1263050"/>
            <a:ext cx="1881300" cy="1769100"/>
          </a:xfrm>
          <a:prstGeom prst="rect">
            <a:avLst/>
          </a:prstGeom>
          <a:noFill/>
          <a:ln w="19050" cap="flat" cmpd="sng">
            <a:solidFill>
              <a:schemeClr val="dk1"/>
            </a:solidFill>
            <a:prstDash val="solid"/>
            <a:round/>
            <a:headEnd type="none" w="sm" len="sm"/>
            <a:tailEnd type="none" w="sm" len="sm"/>
          </a:ln>
        </p:spPr>
      </p:sp>
      <p:sp>
        <p:nvSpPr>
          <p:cNvPr id="455" name="Google Shape;455;p40"/>
          <p:cNvSpPr>
            <a:spLocks noGrp="1"/>
          </p:cNvSpPr>
          <p:nvPr>
            <p:ph type="pic" idx="8"/>
          </p:nvPr>
        </p:nvSpPr>
        <p:spPr>
          <a:xfrm>
            <a:off x="3648523" y="1263050"/>
            <a:ext cx="1592400" cy="1769100"/>
          </a:xfrm>
          <a:prstGeom prst="rect">
            <a:avLst/>
          </a:prstGeom>
          <a:noFill/>
          <a:ln w="19050" cap="flat" cmpd="sng">
            <a:solidFill>
              <a:schemeClr val="dk1"/>
            </a:solidFill>
            <a:prstDash val="solid"/>
            <a:round/>
            <a:headEnd type="none" w="sm" len="sm"/>
            <a:tailEnd type="none" w="sm" len="sm"/>
          </a:ln>
        </p:spPr>
      </p:sp>
      <p:sp>
        <p:nvSpPr>
          <p:cNvPr id="456" name="Google Shape;456;p40"/>
          <p:cNvSpPr>
            <a:spLocks noGrp="1"/>
          </p:cNvSpPr>
          <p:nvPr>
            <p:ph type="pic" idx="9"/>
          </p:nvPr>
        </p:nvSpPr>
        <p:spPr>
          <a:xfrm>
            <a:off x="5240654" y="1263050"/>
            <a:ext cx="1598700" cy="1769100"/>
          </a:xfrm>
          <a:prstGeom prst="rect">
            <a:avLst/>
          </a:prstGeom>
          <a:noFill/>
          <a:ln w="19050" cap="flat" cmpd="sng">
            <a:solidFill>
              <a:schemeClr val="dk1"/>
            </a:solidFill>
            <a:prstDash val="solid"/>
            <a:round/>
            <a:headEnd type="none" w="sm" len="sm"/>
            <a:tailEnd type="none" w="sm" len="sm"/>
          </a:ln>
        </p:spPr>
      </p:sp>
      <p:sp>
        <p:nvSpPr>
          <p:cNvPr id="457" name="Google Shape;457;p40"/>
          <p:cNvSpPr>
            <a:spLocks noGrp="1"/>
          </p:cNvSpPr>
          <p:nvPr>
            <p:ph type="pic" idx="13"/>
          </p:nvPr>
        </p:nvSpPr>
        <p:spPr>
          <a:xfrm>
            <a:off x="6860149" y="1263050"/>
            <a:ext cx="1962600" cy="3550200"/>
          </a:xfrm>
          <a:prstGeom prst="rect">
            <a:avLst/>
          </a:prstGeom>
          <a:noFill/>
          <a:ln w="19050" cap="flat" cmpd="sng">
            <a:solidFill>
              <a:schemeClr val="dk1"/>
            </a:solidFill>
            <a:prstDash val="solid"/>
            <a:round/>
            <a:headEnd type="none" w="sm" len="sm"/>
            <a:tailEnd type="none" w="sm" len="sm"/>
          </a:ln>
        </p:spPr>
      </p:sp>
      <p:sp>
        <p:nvSpPr>
          <p:cNvPr id="458" name="Google Shape;458;p40"/>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59" name="Google Shape;459;p40"/>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460" name="Google Shape;460;p40"/>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61" name="Google Shape;461;p40"/>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CUSTOM">
    <p:spTree>
      <p:nvGrpSpPr>
        <p:cNvPr id="1" name="Shape 44"/>
        <p:cNvGrpSpPr/>
        <p:nvPr/>
      </p:nvGrpSpPr>
      <p:grpSpPr>
        <a:xfrm>
          <a:off x="0" y="0"/>
          <a:ext cx="0" cy="0"/>
          <a:chOff x="0" y="0"/>
          <a:chExt cx="0" cy="0"/>
        </a:xfrm>
      </p:grpSpPr>
      <p:sp>
        <p:nvSpPr>
          <p:cNvPr id="45" name="Google Shape;45;p5"/>
          <p:cNvSpPr/>
          <p:nvPr/>
        </p:nvSpPr>
        <p:spPr>
          <a:xfrm>
            <a:off x="3523325" y="2195625"/>
            <a:ext cx="4990200" cy="2385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6" name="Google Shape;46;p5"/>
          <p:cNvSpPr/>
          <p:nvPr/>
        </p:nvSpPr>
        <p:spPr>
          <a:xfrm>
            <a:off x="1420210" y="2202200"/>
            <a:ext cx="2101800" cy="543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7" name="Google Shape;47;p5"/>
          <p:cNvSpPr/>
          <p:nvPr/>
        </p:nvSpPr>
        <p:spPr>
          <a:xfrm>
            <a:off x="378750" y="562250"/>
            <a:ext cx="3146100" cy="16398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8" name="Google Shape;48;p5"/>
          <p:cNvSpPr txBox="1">
            <a:spLocks noGrp="1"/>
          </p:cNvSpPr>
          <p:nvPr>
            <p:ph type="title"/>
          </p:nvPr>
        </p:nvSpPr>
        <p:spPr>
          <a:xfrm>
            <a:off x="378750" y="562250"/>
            <a:ext cx="3146100" cy="1639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49" name="Google Shape;49;p5"/>
          <p:cNvSpPr/>
          <p:nvPr/>
        </p:nvSpPr>
        <p:spPr>
          <a:xfrm>
            <a:off x="3523323" y="1654202"/>
            <a:ext cx="5289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0" name="Google Shape;50;p5"/>
          <p:cNvSpPr txBox="1">
            <a:spLocks noGrp="1"/>
          </p:cNvSpPr>
          <p:nvPr>
            <p:ph type="body" idx="1"/>
          </p:nvPr>
        </p:nvSpPr>
        <p:spPr>
          <a:xfrm>
            <a:off x="3623075" y="2300000"/>
            <a:ext cx="4790700" cy="2184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1" name="Google Shape;51;p5"/>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2" name="Google Shape;52;p5"/>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ptions 2 Overview">
  <p:cSld name="TITLE_3_1_1_1">
    <p:spTree>
      <p:nvGrpSpPr>
        <p:cNvPr id="1" name="Shape 53"/>
        <p:cNvGrpSpPr/>
        <p:nvPr/>
      </p:nvGrpSpPr>
      <p:grpSpPr>
        <a:xfrm>
          <a:off x="0" y="0"/>
          <a:ext cx="0" cy="0"/>
          <a:chOff x="0" y="0"/>
          <a:chExt cx="0" cy="0"/>
        </a:xfrm>
      </p:grpSpPr>
      <p:sp>
        <p:nvSpPr>
          <p:cNvPr id="54" name="Google Shape;54;p6"/>
          <p:cNvSpPr>
            <a:spLocks noGrp="1"/>
          </p:cNvSpPr>
          <p:nvPr>
            <p:ph type="pic" idx="2"/>
          </p:nvPr>
        </p:nvSpPr>
        <p:spPr>
          <a:xfrm>
            <a:off x="3793600" y="2297107"/>
            <a:ext cx="1569000" cy="1625400"/>
          </a:xfrm>
          <a:prstGeom prst="rect">
            <a:avLst/>
          </a:prstGeom>
          <a:noFill/>
          <a:ln w="19050" cap="flat" cmpd="sng">
            <a:solidFill>
              <a:schemeClr val="dk1"/>
            </a:solidFill>
            <a:prstDash val="solid"/>
            <a:round/>
            <a:headEnd type="none" w="sm" len="sm"/>
            <a:tailEnd type="none" w="sm" len="sm"/>
          </a:ln>
        </p:spPr>
        <p:txBody>
          <a:bodyPr/>
          <a:lstStyle/>
          <a:p>
            <a:endParaRPr lang="en-US"/>
          </a:p>
        </p:txBody>
      </p:sp>
      <p:sp>
        <p:nvSpPr>
          <p:cNvPr id="55" name="Google Shape;55;p6"/>
          <p:cNvSpPr>
            <a:spLocks noGrp="1"/>
          </p:cNvSpPr>
          <p:nvPr>
            <p:ph type="pic" idx="3"/>
          </p:nvPr>
        </p:nvSpPr>
        <p:spPr>
          <a:xfrm>
            <a:off x="663400" y="2297107"/>
            <a:ext cx="3128100" cy="2174100"/>
          </a:xfrm>
          <a:prstGeom prst="rect">
            <a:avLst/>
          </a:prstGeom>
          <a:noFill/>
          <a:ln w="19050" cap="flat" cmpd="sng">
            <a:solidFill>
              <a:schemeClr val="dk1"/>
            </a:solidFill>
            <a:prstDash val="solid"/>
            <a:round/>
            <a:headEnd type="none" w="sm" len="sm"/>
            <a:tailEnd type="none" w="sm" len="sm"/>
          </a:ln>
        </p:spPr>
        <p:txBody>
          <a:bodyPr/>
          <a:lstStyle/>
          <a:p>
            <a:endParaRPr lang="en-US"/>
          </a:p>
        </p:txBody>
      </p:sp>
      <p:sp>
        <p:nvSpPr>
          <p:cNvPr id="56" name="Google Shape;56;p6"/>
          <p:cNvSpPr/>
          <p:nvPr/>
        </p:nvSpPr>
        <p:spPr>
          <a:xfrm>
            <a:off x="1689800" y="660200"/>
            <a:ext cx="4711200" cy="16398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7" name="Google Shape;57;p6"/>
          <p:cNvSpPr/>
          <p:nvPr/>
        </p:nvSpPr>
        <p:spPr>
          <a:xfrm>
            <a:off x="1160900" y="1757477"/>
            <a:ext cx="5289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8" name="Google Shape;58;p6"/>
          <p:cNvSpPr txBox="1">
            <a:spLocks noGrp="1"/>
          </p:cNvSpPr>
          <p:nvPr>
            <p:ph type="title"/>
          </p:nvPr>
        </p:nvSpPr>
        <p:spPr>
          <a:xfrm>
            <a:off x="1721834" y="727054"/>
            <a:ext cx="4648800" cy="1733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9" name="Google Shape;59;p6"/>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0" name="Google Shape;60;p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tions Overview (5)">
  <p:cSld name="TITLE_3_1_1_1_1">
    <p:spTree>
      <p:nvGrpSpPr>
        <p:cNvPr id="1" name="Shape 61"/>
        <p:cNvGrpSpPr/>
        <p:nvPr/>
      </p:nvGrpSpPr>
      <p:grpSpPr>
        <a:xfrm>
          <a:off x="0" y="0"/>
          <a:ext cx="0" cy="0"/>
          <a:chOff x="0" y="0"/>
          <a:chExt cx="0" cy="0"/>
        </a:xfrm>
      </p:grpSpPr>
      <p:sp>
        <p:nvSpPr>
          <p:cNvPr id="62" name="Google Shape;62;p7"/>
          <p:cNvSpPr/>
          <p:nvPr/>
        </p:nvSpPr>
        <p:spPr>
          <a:xfrm>
            <a:off x="298300" y="1431975"/>
            <a:ext cx="1713600" cy="1890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3" name="Google Shape;63;p7"/>
          <p:cNvSpPr/>
          <p:nvPr/>
        </p:nvSpPr>
        <p:spPr>
          <a:xfrm>
            <a:off x="5431665" y="1431975"/>
            <a:ext cx="1713600" cy="18903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4" name="Google Shape;64;p7"/>
          <p:cNvSpPr/>
          <p:nvPr/>
        </p:nvSpPr>
        <p:spPr>
          <a:xfrm>
            <a:off x="7137667" y="1431975"/>
            <a:ext cx="1713600" cy="1890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5" name="Google Shape;65;p7"/>
          <p:cNvSpPr/>
          <p:nvPr/>
        </p:nvSpPr>
        <p:spPr>
          <a:xfrm>
            <a:off x="2011981" y="1431975"/>
            <a:ext cx="1713600" cy="1890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6" name="Google Shape;66;p7"/>
          <p:cNvSpPr/>
          <p:nvPr/>
        </p:nvSpPr>
        <p:spPr>
          <a:xfrm>
            <a:off x="3717983" y="1431975"/>
            <a:ext cx="1713600" cy="1890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7" name="Google Shape;67;p7"/>
          <p:cNvSpPr txBox="1">
            <a:spLocks noGrp="1"/>
          </p:cNvSpPr>
          <p:nvPr>
            <p:ph type="body" idx="1"/>
          </p:nvPr>
        </p:nvSpPr>
        <p:spPr>
          <a:xfrm>
            <a:off x="310891"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8" name="Google Shape;68;p7"/>
          <p:cNvSpPr txBox="1">
            <a:spLocks noGrp="1"/>
          </p:cNvSpPr>
          <p:nvPr>
            <p:ph type="body" idx="2"/>
          </p:nvPr>
        </p:nvSpPr>
        <p:spPr>
          <a:xfrm>
            <a:off x="5444268"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9" name="Google Shape;69;p7"/>
          <p:cNvSpPr txBox="1">
            <a:spLocks noGrp="1"/>
          </p:cNvSpPr>
          <p:nvPr>
            <p:ph type="body" idx="3"/>
          </p:nvPr>
        </p:nvSpPr>
        <p:spPr>
          <a:xfrm>
            <a:off x="7105524"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0" name="Google Shape;70;p7"/>
          <p:cNvSpPr txBox="1">
            <a:spLocks noGrp="1"/>
          </p:cNvSpPr>
          <p:nvPr>
            <p:ph type="body" idx="4"/>
          </p:nvPr>
        </p:nvSpPr>
        <p:spPr>
          <a:xfrm>
            <a:off x="2037027"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1" name="Google Shape;71;p7"/>
          <p:cNvSpPr txBox="1">
            <a:spLocks noGrp="1"/>
          </p:cNvSpPr>
          <p:nvPr>
            <p:ph type="body" idx="5"/>
          </p:nvPr>
        </p:nvSpPr>
        <p:spPr>
          <a:xfrm>
            <a:off x="3727958"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2" name="Google Shape;72;p7"/>
          <p:cNvSpPr>
            <a:spLocks noGrp="1"/>
          </p:cNvSpPr>
          <p:nvPr>
            <p:ph type="pic" idx="6"/>
          </p:nvPr>
        </p:nvSpPr>
        <p:spPr>
          <a:xfrm>
            <a:off x="7137800" y="3322275"/>
            <a:ext cx="1713600" cy="1510200"/>
          </a:xfrm>
          <a:prstGeom prst="rect">
            <a:avLst/>
          </a:prstGeom>
          <a:noFill/>
          <a:ln w="19050" cap="flat" cmpd="sng">
            <a:solidFill>
              <a:schemeClr val="dk1"/>
            </a:solidFill>
            <a:prstDash val="solid"/>
            <a:round/>
            <a:headEnd type="none" w="sm" len="sm"/>
            <a:tailEnd type="none" w="sm" len="sm"/>
          </a:ln>
        </p:spPr>
        <p:txBody>
          <a:bodyPr/>
          <a:lstStyle/>
          <a:p>
            <a:endParaRPr lang="en-US"/>
          </a:p>
        </p:txBody>
      </p:sp>
      <p:sp>
        <p:nvSpPr>
          <p:cNvPr id="73" name="Google Shape;73;p7"/>
          <p:cNvSpPr>
            <a:spLocks noGrp="1"/>
          </p:cNvSpPr>
          <p:nvPr>
            <p:ph type="pic" idx="7"/>
          </p:nvPr>
        </p:nvSpPr>
        <p:spPr>
          <a:xfrm>
            <a:off x="5427747" y="3322276"/>
            <a:ext cx="1708200" cy="1510200"/>
          </a:xfrm>
          <a:prstGeom prst="rect">
            <a:avLst/>
          </a:prstGeom>
          <a:noFill/>
          <a:ln w="19050" cap="flat" cmpd="sng">
            <a:solidFill>
              <a:schemeClr val="dk1"/>
            </a:solidFill>
            <a:prstDash val="solid"/>
            <a:round/>
            <a:headEnd type="none" w="sm" len="sm"/>
            <a:tailEnd type="none" w="sm" len="sm"/>
          </a:ln>
        </p:spPr>
        <p:txBody>
          <a:bodyPr/>
          <a:lstStyle/>
          <a:p>
            <a:endParaRPr lang="en-US"/>
          </a:p>
        </p:txBody>
      </p:sp>
      <p:sp>
        <p:nvSpPr>
          <p:cNvPr id="74" name="Google Shape;74;p7"/>
          <p:cNvSpPr>
            <a:spLocks noGrp="1"/>
          </p:cNvSpPr>
          <p:nvPr>
            <p:ph type="pic" idx="8"/>
          </p:nvPr>
        </p:nvSpPr>
        <p:spPr>
          <a:xfrm>
            <a:off x="3723042" y="3322276"/>
            <a:ext cx="1708200" cy="1510200"/>
          </a:xfrm>
          <a:prstGeom prst="rect">
            <a:avLst/>
          </a:prstGeom>
          <a:noFill/>
          <a:ln w="19050" cap="flat" cmpd="sng">
            <a:solidFill>
              <a:schemeClr val="dk1"/>
            </a:solidFill>
            <a:prstDash val="solid"/>
            <a:round/>
            <a:headEnd type="none" w="sm" len="sm"/>
            <a:tailEnd type="none" w="sm" len="sm"/>
          </a:ln>
        </p:spPr>
        <p:txBody>
          <a:bodyPr/>
          <a:lstStyle/>
          <a:p>
            <a:endParaRPr lang="en-US"/>
          </a:p>
        </p:txBody>
      </p:sp>
      <p:sp>
        <p:nvSpPr>
          <p:cNvPr id="75" name="Google Shape;75;p7"/>
          <p:cNvSpPr>
            <a:spLocks noGrp="1"/>
          </p:cNvSpPr>
          <p:nvPr>
            <p:ph type="pic" idx="9"/>
          </p:nvPr>
        </p:nvSpPr>
        <p:spPr>
          <a:xfrm>
            <a:off x="2011891" y="3322275"/>
            <a:ext cx="1728000" cy="1510200"/>
          </a:xfrm>
          <a:prstGeom prst="rect">
            <a:avLst/>
          </a:prstGeom>
          <a:noFill/>
          <a:ln w="19050" cap="flat" cmpd="sng">
            <a:solidFill>
              <a:schemeClr val="dk1"/>
            </a:solidFill>
            <a:prstDash val="solid"/>
            <a:round/>
            <a:headEnd type="none" w="sm" len="sm"/>
            <a:tailEnd type="none" w="sm" len="sm"/>
          </a:ln>
        </p:spPr>
        <p:txBody>
          <a:bodyPr/>
          <a:lstStyle/>
          <a:p>
            <a:endParaRPr lang="en-US"/>
          </a:p>
        </p:txBody>
      </p:sp>
      <p:sp>
        <p:nvSpPr>
          <p:cNvPr id="76" name="Google Shape;76;p7"/>
          <p:cNvSpPr>
            <a:spLocks noGrp="1"/>
          </p:cNvSpPr>
          <p:nvPr>
            <p:ph type="pic" idx="13"/>
          </p:nvPr>
        </p:nvSpPr>
        <p:spPr>
          <a:xfrm>
            <a:off x="298300" y="3322275"/>
            <a:ext cx="1716000" cy="1510200"/>
          </a:xfrm>
          <a:prstGeom prst="rect">
            <a:avLst/>
          </a:prstGeom>
          <a:noFill/>
          <a:ln w="19050" cap="flat" cmpd="sng">
            <a:solidFill>
              <a:schemeClr val="dk1"/>
            </a:solidFill>
            <a:prstDash val="solid"/>
            <a:round/>
            <a:headEnd type="none" w="sm" len="sm"/>
            <a:tailEnd type="none" w="sm" len="sm"/>
          </a:ln>
        </p:spPr>
        <p:txBody>
          <a:bodyPr/>
          <a:lstStyle/>
          <a:p>
            <a:endParaRPr lang="en-US"/>
          </a:p>
        </p:txBody>
      </p:sp>
      <p:sp>
        <p:nvSpPr>
          <p:cNvPr id="77" name="Google Shape;77;p7"/>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78" name="Google Shape;78;p7"/>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79" name="Google Shape;79;p7"/>
          <p:cNvSpPr/>
          <p:nvPr/>
        </p:nvSpPr>
        <p:spPr>
          <a:xfrm>
            <a:off x="298300" y="301050"/>
            <a:ext cx="4020300" cy="606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0" name="Google Shape;80;p7"/>
          <p:cNvSpPr txBox="1">
            <a:spLocks noGrp="1"/>
          </p:cNvSpPr>
          <p:nvPr>
            <p:ph type="title"/>
          </p:nvPr>
        </p:nvSpPr>
        <p:spPr>
          <a:xfrm>
            <a:off x="279178" y="338025"/>
            <a:ext cx="40395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esentation Goal">
  <p:cSld name="TITLE_3_1_1_1_1_1">
    <p:spTree>
      <p:nvGrpSpPr>
        <p:cNvPr id="1" name="Shape 81"/>
        <p:cNvGrpSpPr/>
        <p:nvPr/>
      </p:nvGrpSpPr>
      <p:grpSpPr>
        <a:xfrm>
          <a:off x="0" y="0"/>
          <a:ext cx="0" cy="0"/>
          <a:chOff x="0" y="0"/>
          <a:chExt cx="0" cy="0"/>
        </a:xfrm>
      </p:grpSpPr>
      <p:sp>
        <p:nvSpPr>
          <p:cNvPr id="82" name="Google Shape;82;p8"/>
          <p:cNvSpPr/>
          <p:nvPr/>
        </p:nvSpPr>
        <p:spPr>
          <a:xfrm>
            <a:off x="298312" y="301050"/>
            <a:ext cx="5646900" cy="531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3" name="Google Shape;83;p8"/>
          <p:cNvSpPr txBox="1">
            <a:spLocks noGrp="1"/>
          </p:cNvSpPr>
          <p:nvPr>
            <p:ph type="title"/>
          </p:nvPr>
        </p:nvSpPr>
        <p:spPr>
          <a:xfrm>
            <a:off x="279185" y="31227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4" name="Google Shape;84;p8"/>
          <p:cNvSpPr/>
          <p:nvPr/>
        </p:nvSpPr>
        <p:spPr>
          <a:xfrm>
            <a:off x="4463246" y="3362570"/>
            <a:ext cx="1190400" cy="9768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5" name="Google Shape;85;p8"/>
          <p:cNvSpPr/>
          <p:nvPr/>
        </p:nvSpPr>
        <p:spPr>
          <a:xfrm>
            <a:off x="5653655" y="3362561"/>
            <a:ext cx="487500" cy="478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6" name="Google Shape;86;p8"/>
          <p:cNvSpPr/>
          <p:nvPr/>
        </p:nvSpPr>
        <p:spPr>
          <a:xfrm>
            <a:off x="4463250" y="1056975"/>
            <a:ext cx="4371300" cy="23055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7" name="Google Shape;87;p8"/>
          <p:cNvSpPr txBox="1">
            <a:spLocks noGrp="1"/>
          </p:cNvSpPr>
          <p:nvPr>
            <p:ph type="subTitle" idx="1"/>
          </p:nvPr>
        </p:nvSpPr>
        <p:spPr>
          <a:xfrm>
            <a:off x="4481951" y="1068225"/>
            <a:ext cx="4338600" cy="54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8"/>
          <p:cNvSpPr>
            <a:spLocks noGrp="1"/>
          </p:cNvSpPr>
          <p:nvPr>
            <p:ph type="pic" idx="2"/>
          </p:nvPr>
        </p:nvSpPr>
        <p:spPr>
          <a:xfrm>
            <a:off x="298300" y="1055350"/>
            <a:ext cx="4165800" cy="3783300"/>
          </a:xfrm>
          <a:prstGeom prst="rect">
            <a:avLst/>
          </a:prstGeom>
          <a:noFill/>
          <a:ln w="19050" cap="flat" cmpd="sng">
            <a:solidFill>
              <a:schemeClr val="dk1"/>
            </a:solidFill>
            <a:prstDash val="solid"/>
            <a:round/>
            <a:headEnd type="none" w="sm" len="sm"/>
            <a:tailEnd type="none" w="sm" len="sm"/>
          </a:ln>
        </p:spPr>
      </p:sp>
      <p:sp>
        <p:nvSpPr>
          <p:cNvPr id="89" name="Google Shape;89;p8"/>
          <p:cNvSpPr txBox="1">
            <a:spLocks noGrp="1"/>
          </p:cNvSpPr>
          <p:nvPr>
            <p:ph type="body" idx="3"/>
          </p:nvPr>
        </p:nvSpPr>
        <p:spPr>
          <a:xfrm>
            <a:off x="4484120" y="1667497"/>
            <a:ext cx="4338600" cy="166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0" name="Google Shape;90;p8"/>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1" name="Google Shape;91;p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92" name="Google Shape;92;p8"/>
          <p:cNvSpPr/>
          <p:nvPr/>
        </p:nvSpPr>
        <p:spPr>
          <a:xfrm>
            <a:off x="298300" y="301050"/>
            <a:ext cx="5670900" cy="606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3" name="Google Shape;93;p8"/>
          <p:cNvSpPr txBox="1">
            <a:spLocks noGrp="1"/>
          </p:cNvSpPr>
          <p:nvPr>
            <p:ph type="title" idx="4"/>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tion Detailed Outline + Key Features">
  <p:cSld name="TITLE_3_1_1_1_1_1_1">
    <p:spTree>
      <p:nvGrpSpPr>
        <p:cNvPr id="1" name="Shape 94"/>
        <p:cNvGrpSpPr/>
        <p:nvPr/>
      </p:nvGrpSpPr>
      <p:grpSpPr>
        <a:xfrm>
          <a:off x="0" y="0"/>
          <a:ext cx="0" cy="0"/>
          <a:chOff x="0" y="0"/>
          <a:chExt cx="0" cy="0"/>
        </a:xfrm>
      </p:grpSpPr>
      <p:sp>
        <p:nvSpPr>
          <p:cNvPr id="95" name="Google Shape;95;p9"/>
          <p:cNvSpPr txBox="1">
            <a:spLocks noGrp="1"/>
          </p:cNvSpPr>
          <p:nvPr>
            <p:ph type="subTitle" idx="1"/>
          </p:nvPr>
        </p:nvSpPr>
        <p:spPr>
          <a:xfrm>
            <a:off x="6076827" y="986538"/>
            <a:ext cx="25152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9"/>
          <p:cNvSpPr txBox="1">
            <a:spLocks noGrp="1"/>
          </p:cNvSpPr>
          <p:nvPr>
            <p:ph type="subTitle" idx="2"/>
          </p:nvPr>
        </p:nvSpPr>
        <p:spPr>
          <a:xfrm>
            <a:off x="194675"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9"/>
          <p:cNvSpPr txBox="1">
            <a:spLocks noGrp="1"/>
          </p:cNvSpPr>
          <p:nvPr>
            <p:ph type="subTitle" idx="3"/>
          </p:nvPr>
        </p:nvSpPr>
        <p:spPr>
          <a:xfrm>
            <a:off x="1178298"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9"/>
          <p:cNvSpPr txBox="1">
            <a:spLocks noGrp="1"/>
          </p:cNvSpPr>
          <p:nvPr>
            <p:ph type="subTitle" idx="4"/>
          </p:nvPr>
        </p:nvSpPr>
        <p:spPr>
          <a:xfrm>
            <a:off x="2161921"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9"/>
          <p:cNvSpPr txBox="1">
            <a:spLocks noGrp="1"/>
          </p:cNvSpPr>
          <p:nvPr>
            <p:ph type="subTitle" idx="5"/>
          </p:nvPr>
        </p:nvSpPr>
        <p:spPr>
          <a:xfrm>
            <a:off x="3139107"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9"/>
          <p:cNvSpPr txBox="1">
            <a:spLocks noGrp="1"/>
          </p:cNvSpPr>
          <p:nvPr>
            <p:ph type="subTitle" idx="6"/>
          </p:nvPr>
        </p:nvSpPr>
        <p:spPr>
          <a:xfrm>
            <a:off x="4108806"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9"/>
          <p:cNvSpPr txBox="1">
            <a:spLocks noGrp="1"/>
          </p:cNvSpPr>
          <p:nvPr>
            <p:ph type="subTitle" idx="7"/>
          </p:nvPr>
        </p:nvSpPr>
        <p:spPr>
          <a:xfrm>
            <a:off x="5092429"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9"/>
          <p:cNvSpPr/>
          <p:nvPr/>
        </p:nvSpPr>
        <p:spPr>
          <a:xfrm>
            <a:off x="298300" y="1301925"/>
            <a:ext cx="982800" cy="353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3" name="Google Shape;103;p9"/>
          <p:cNvSpPr/>
          <p:nvPr/>
        </p:nvSpPr>
        <p:spPr>
          <a:xfrm>
            <a:off x="5197656" y="1301925"/>
            <a:ext cx="982800" cy="353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4" name="Google Shape;104;p9"/>
          <p:cNvSpPr txBox="1">
            <a:spLocks noGrp="1"/>
          </p:cNvSpPr>
          <p:nvPr>
            <p:ph type="body" idx="8"/>
          </p:nvPr>
        </p:nvSpPr>
        <p:spPr>
          <a:xfrm>
            <a:off x="302687"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05" name="Google Shape;105;p9"/>
          <p:cNvSpPr txBox="1">
            <a:spLocks noGrp="1"/>
          </p:cNvSpPr>
          <p:nvPr>
            <p:ph type="body" idx="9"/>
          </p:nvPr>
        </p:nvSpPr>
        <p:spPr>
          <a:xfrm>
            <a:off x="5210863"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06" name="Google Shape;106;p9"/>
          <p:cNvSpPr/>
          <p:nvPr/>
        </p:nvSpPr>
        <p:spPr>
          <a:xfrm>
            <a:off x="3239217" y="1301925"/>
            <a:ext cx="982800" cy="353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7" name="Google Shape;107;p9"/>
          <p:cNvSpPr txBox="1">
            <a:spLocks noGrp="1"/>
          </p:cNvSpPr>
          <p:nvPr>
            <p:ph type="body" idx="13"/>
          </p:nvPr>
        </p:nvSpPr>
        <p:spPr>
          <a:xfrm>
            <a:off x="3251210"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08" name="Google Shape;108;p9"/>
          <p:cNvSpPr/>
          <p:nvPr/>
        </p:nvSpPr>
        <p:spPr>
          <a:xfrm>
            <a:off x="4215083" y="1301925"/>
            <a:ext cx="982800" cy="3530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9" name="Google Shape;109;p9"/>
          <p:cNvSpPr txBox="1">
            <a:spLocks noGrp="1"/>
          </p:cNvSpPr>
          <p:nvPr>
            <p:ph type="body" idx="14"/>
          </p:nvPr>
        </p:nvSpPr>
        <p:spPr>
          <a:xfrm>
            <a:off x="4233736"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10" name="Google Shape;110;p9"/>
          <p:cNvSpPr/>
          <p:nvPr/>
        </p:nvSpPr>
        <p:spPr>
          <a:xfrm>
            <a:off x="1280779" y="1301925"/>
            <a:ext cx="982800" cy="353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1" name="Google Shape;111;p9"/>
          <p:cNvSpPr txBox="1">
            <a:spLocks noGrp="1"/>
          </p:cNvSpPr>
          <p:nvPr>
            <p:ph type="body" idx="15"/>
          </p:nvPr>
        </p:nvSpPr>
        <p:spPr>
          <a:xfrm>
            <a:off x="1286147"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12" name="Google Shape;112;p9"/>
          <p:cNvSpPr/>
          <p:nvPr/>
        </p:nvSpPr>
        <p:spPr>
          <a:xfrm>
            <a:off x="2256692" y="1301925"/>
            <a:ext cx="982800" cy="353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3" name="Google Shape;113;p9"/>
          <p:cNvSpPr txBox="1">
            <a:spLocks noGrp="1"/>
          </p:cNvSpPr>
          <p:nvPr>
            <p:ph type="body" idx="16"/>
          </p:nvPr>
        </p:nvSpPr>
        <p:spPr>
          <a:xfrm>
            <a:off x="2268684"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14" name="Google Shape;114;p9"/>
          <p:cNvSpPr/>
          <p:nvPr/>
        </p:nvSpPr>
        <p:spPr>
          <a:xfrm>
            <a:off x="6182130" y="1301927"/>
            <a:ext cx="2656500" cy="1376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5" name="Google Shape;115;p9"/>
          <p:cNvSpPr/>
          <p:nvPr/>
        </p:nvSpPr>
        <p:spPr>
          <a:xfrm>
            <a:off x="6182130" y="2680069"/>
            <a:ext cx="2656500" cy="1376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6" name="Google Shape;116;p9"/>
          <p:cNvSpPr txBox="1">
            <a:spLocks noGrp="1"/>
          </p:cNvSpPr>
          <p:nvPr>
            <p:ph type="subTitle" idx="17"/>
          </p:nvPr>
        </p:nvSpPr>
        <p:spPr>
          <a:xfrm>
            <a:off x="6164355" y="1264050"/>
            <a:ext cx="24726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9"/>
          <p:cNvSpPr txBox="1">
            <a:spLocks noGrp="1"/>
          </p:cNvSpPr>
          <p:nvPr>
            <p:ph type="body" idx="18"/>
          </p:nvPr>
        </p:nvSpPr>
        <p:spPr>
          <a:xfrm>
            <a:off x="6160825" y="1743763"/>
            <a:ext cx="2686800" cy="11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18" name="Google Shape;118;p9"/>
          <p:cNvSpPr txBox="1">
            <a:spLocks noGrp="1"/>
          </p:cNvSpPr>
          <p:nvPr>
            <p:ph type="subTitle" idx="19"/>
          </p:nvPr>
        </p:nvSpPr>
        <p:spPr>
          <a:xfrm>
            <a:off x="6164657" y="2640406"/>
            <a:ext cx="26868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9"/>
          <p:cNvSpPr txBox="1">
            <a:spLocks noGrp="1"/>
          </p:cNvSpPr>
          <p:nvPr>
            <p:ph type="body" idx="20"/>
          </p:nvPr>
        </p:nvSpPr>
        <p:spPr>
          <a:xfrm>
            <a:off x="6160825" y="2978547"/>
            <a:ext cx="2686800" cy="11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20" name="Google Shape;120;p9"/>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1" name="Google Shape;121;p9"/>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22" name="Google Shape;122;p9"/>
          <p:cNvSpPr/>
          <p:nvPr/>
        </p:nvSpPr>
        <p:spPr>
          <a:xfrm>
            <a:off x="298300" y="301050"/>
            <a:ext cx="56709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3" name="Google Shape;123;p9"/>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vel Details">
  <p:cSld name="TITLE_3_1_1_1_1_1_1_1">
    <p:spTree>
      <p:nvGrpSpPr>
        <p:cNvPr id="1" name="Shape 124"/>
        <p:cNvGrpSpPr/>
        <p:nvPr/>
      </p:nvGrpSpPr>
      <p:grpSpPr>
        <a:xfrm>
          <a:off x="0" y="0"/>
          <a:ext cx="0" cy="0"/>
          <a:chOff x="0" y="0"/>
          <a:chExt cx="0" cy="0"/>
        </a:xfrm>
      </p:grpSpPr>
      <p:sp>
        <p:nvSpPr>
          <p:cNvPr id="125" name="Google Shape;125;p10"/>
          <p:cNvSpPr/>
          <p:nvPr/>
        </p:nvSpPr>
        <p:spPr>
          <a:xfrm>
            <a:off x="298300" y="301050"/>
            <a:ext cx="35340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6" name="Google Shape;126;p10"/>
          <p:cNvSpPr txBox="1">
            <a:spLocks noGrp="1"/>
          </p:cNvSpPr>
          <p:nvPr>
            <p:ph type="title"/>
          </p:nvPr>
        </p:nvSpPr>
        <p:spPr>
          <a:xfrm>
            <a:off x="279178" y="338025"/>
            <a:ext cx="35379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7" name="Google Shape;127;p10"/>
          <p:cNvSpPr>
            <a:spLocks noGrp="1"/>
          </p:cNvSpPr>
          <p:nvPr>
            <p:ph type="pic" idx="2"/>
          </p:nvPr>
        </p:nvSpPr>
        <p:spPr>
          <a:xfrm>
            <a:off x="3836145" y="1334531"/>
            <a:ext cx="1488300" cy="1557900"/>
          </a:xfrm>
          <a:prstGeom prst="rect">
            <a:avLst/>
          </a:prstGeom>
          <a:noFill/>
          <a:ln w="19050" cap="flat" cmpd="sng">
            <a:solidFill>
              <a:schemeClr val="dk1"/>
            </a:solidFill>
            <a:prstDash val="solid"/>
            <a:round/>
            <a:headEnd type="none" w="sm" len="sm"/>
            <a:tailEnd type="none" w="sm" len="sm"/>
          </a:ln>
        </p:spPr>
      </p:sp>
      <p:sp>
        <p:nvSpPr>
          <p:cNvPr id="128" name="Google Shape;128;p10"/>
          <p:cNvSpPr>
            <a:spLocks noGrp="1"/>
          </p:cNvSpPr>
          <p:nvPr>
            <p:ph type="pic" idx="3"/>
          </p:nvPr>
        </p:nvSpPr>
        <p:spPr>
          <a:xfrm>
            <a:off x="3836145" y="2892484"/>
            <a:ext cx="1488300" cy="1557900"/>
          </a:xfrm>
          <a:prstGeom prst="rect">
            <a:avLst/>
          </a:prstGeom>
          <a:noFill/>
          <a:ln w="19050" cap="flat" cmpd="sng">
            <a:solidFill>
              <a:schemeClr val="dk1"/>
            </a:solidFill>
            <a:prstDash val="solid"/>
            <a:round/>
            <a:headEnd type="none" w="sm" len="sm"/>
            <a:tailEnd type="none" w="sm" len="sm"/>
          </a:ln>
        </p:spPr>
      </p:sp>
      <p:sp>
        <p:nvSpPr>
          <p:cNvPr id="129" name="Google Shape;129;p10"/>
          <p:cNvSpPr/>
          <p:nvPr/>
        </p:nvSpPr>
        <p:spPr>
          <a:xfrm>
            <a:off x="5324404" y="2374069"/>
            <a:ext cx="2480100" cy="2086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0" name="Google Shape;130;p10"/>
          <p:cNvSpPr txBox="1">
            <a:spLocks noGrp="1"/>
          </p:cNvSpPr>
          <p:nvPr>
            <p:ph type="body" idx="1"/>
          </p:nvPr>
        </p:nvSpPr>
        <p:spPr>
          <a:xfrm>
            <a:off x="5321031" y="2388890"/>
            <a:ext cx="2480100" cy="2061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31" name="Google Shape;131;p10"/>
          <p:cNvSpPr/>
          <p:nvPr/>
        </p:nvSpPr>
        <p:spPr>
          <a:xfrm>
            <a:off x="5324434" y="790425"/>
            <a:ext cx="3021000" cy="1584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2" name="Google Shape;132;p10"/>
          <p:cNvSpPr/>
          <p:nvPr/>
        </p:nvSpPr>
        <p:spPr>
          <a:xfrm>
            <a:off x="842990" y="908254"/>
            <a:ext cx="2989200" cy="2589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3" name="Google Shape;133;p10"/>
          <p:cNvSpPr txBox="1">
            <a:spLocks noGrp="1"/>
          </p:cNvSpPr>
          <p:nvPr>
            <p:ph type="body" idx="4"/>
          </p:nvPr>
        </p:nvSpPr>
        <p:spPr>
          <a:xfrm>
            <a:off x="866096" y="1255168"/>
            <a:ext cx="2951100" cy="2226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34" name="Google Shape;134;p10"/>
          <p:cNvSpPr txBox="1">
            <a:spLocks noGrp="1"/>
          </p:cNvSpPr>
          <p:nvPr>
            <p:ph type="body" idx="5"/>
          </p:nvPr>
        </p:nvSpPr>
        <p:spPr>
          <a:xfrm>
            <a:off x="5321025" y="801853"/>
            <a:ext cx="3016500" cy="158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35" name="Google Shape;135;p10"/>
          <p:cNvSpPr txBox="1">
            <a:spLocks noGrp="1"/>
          </p:cNvSpPr>
          <p:nvPr>
            <p:ph type="subTitle" idx="6"/>
          </p:nvPr>
        </p:nvSpPr>
        <p:spPr>
          <a:xfrm>
            <a:off x="854800" y="922100"/>
            <a:ext cx="2951100" cy="557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0"/>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7" name="Google Shape;137;p10"/>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nSpc>
                <a:spcPct val="80000"/>
              </a:lnSpc>
              <a:spcBef>
                <a:spcPts val="0"/>
              </a:spcBef>
              <a:spcAft>
                <a:spcPts val="0"/>
              </a:spcAft>
              <a:buClr>
                <a:schemeClr val="dk1"/>
              </a:buClr>
              <a:buSzPts val="3400"/>
              <a:buFont typeface="Lexend"/>
              <a:buNone/>
              <a:defRPr sz="34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a:endParaRPr/>
          </a:p>
        </p:txBody>
      </p:sp>
      <p:sp>
        <p:nvSpPr>
          <p:cNvPr id="7" name="Google Shape;7;p1"/>
          <p:cNvSpPr txBox="1">
            <a:spLocks noGrp="1"/>
          </p:cNvSpPr>
          <p:nvPr>
            <p:ph type="sldNum" idx="12"/>
          </p:nvPr>
        </p:nvSpPr>
        <p:spPr>
          <a:xfrm>
            <a:off x="8500700" y="114300"/>
            <a:ext cx="528900" cy="543300"/>
          </a:xfrm>
          <a:prstGeom prst="rect">
            <a:avLst/>
          </a:prstGeom>
          <a:noFill/>
          <a:ln>
            <a:noFill/>
          </a:ln>
        </p:spPr>
        <p:txBody>
          <a:bodyPr spcFirstLastPara="1" wrap="square" lIns="91425" tIns="91425" rIns="91425" bIns="91425" anchor="ctr" anchorCtr="0">
            <a:noAutofit/>
          </a:bodyPr>
          <a:lstStyle>
            <a:lvl1pPr lvl="0" algn="ctr">
              <a:buNone/>
              <a:defRPr>
                <a:solidFill>
                  <a:schemeClr val="dk2"/>
                </a:solidFill>
                <a:latin typeface="Lexend SemiBold"/>
                <a:ea typeface="Lexend SemiBold"/>
                <a:cs typeface="Lexend SemiBold"/>
                <a:sym typeface="Lexend SemiBold"/>
              </a:defRPr>
            </a:lvl1pPr>
            <a:lvl2pPr lvl="1" algn="ctr">
              <a:buNone/>
              <a:defRPr>
                <a:solidFill>
                  <a:schemeClr val="dk2"/>
                </a:solidFill>
                <a:latin typeface="Lexend SemiBold"/>
                <a:ea typeface="Lexend SemiBold"/>
                <a:cs typeface="Lexend SemiBold"/>
                <a:sym typeface="Lexend SemiBold"/>
              </a:defRPr>
            </a:lvl2pPr>
            <a:lvl3pPr lvl="2" algn="ctr">
              <a:buNone/>
              <a:defRPr>
                <a:solidFill>
                  <a:schemeClr val="dk2"/>
                </a:solidFill>
                <a:latin typeface="Lexend SemiBold"/>
                <a:ea typeface="Lexend SemiBold"/>
                <a:cs typeface="Lexend SemiBold"/>
                <a:sym typeface="Lexend SemiBold"/>
              </a:defRPr>
            </a:lvl3pPr>
            <a:lvl4pPr lvl="3" algn="ctr">
              <a:buNone/>
              <a:defRPr>
                <a:solidFill>
                  <a:schemeClr val="dk2"/>
                </a:solidFill>
                <a:latin typeface="Lexend SemiBold"/>
                <a:ea typeface="Lexend SemiBold"/>
                <a:cs typeface="Lexend SemiBold"/>
                <a:sym typeface="Lexend SemiBold"/>
              </a:defRPr>
            </a:lvl4pPr>
            <a:lvl5pPr lvl="4" algn="ctr">
              <a:buNone/>
              <a:defRPr>
                <a:solidFill>
                  <a:schemeClr val="dk2"/>
                </a:solidFill>
                <a:latin typeface="Lexend SemiBold"/>
                <a:ea typeface="Lexend SemiBold"/>
                <a:cs typeface="Lexend SemiBold"/>
                <a:sym typeface="Lexend SemiBold"/>
              </a:defRPr>
            </a:lvl5pPr>
            <a:lvl6pPr lvl="5" algn="ctr">
              <a:buNone/>
              <a:defRPr>
                <a:solidFill>
                  <a:schemeClr val="dk2"/>
                </a:solidFill>
                <a:latin typeface="Lexend SemiBold"/>
                <a:ea typeface="Lexend SemiBold"/>
                <a:cs typeface="Lexend SemiBold"/>
                <a:sym typeface="Lexend SemiBold"/>
              </a:defRPr>
            </a:lvl6pPr>
            <a:lvl7pPr lvl="6" algn="ctr">
              <a:buNone/>
              <a:defRPr>
                <a:solidFill>
                  <a:schemeClr val="dk2"/>
                </a:solidFill>
                <a:latin typeface="Lexend SemiBold"/>
                <a:ea typeface="Lexend SemiBold"/>
                <a:cs typeface="Lexend SemiBold"/>
                <a:sym typeface="Lexend SemiBold"/>
              </a:defRPr>
            </a:lvl7pPr>
            <a:lvl8pPr lvl="7" algn="ctr">
              <a:buNone/>
              <a:defRPr>
                <a:solidFill>
                  <a:schemeClr val="dk2"/>
                </a:solidFill>
                <a:latin typeface="Lexend SemiBold"/>
                <a:ea typeface="Lexend SemiBold"/>
                <a:cs typeface="Lexend SemiBold"/>
                <a:sym typeface="Lexend SemiBold"/>
              </a:defRPr>
            </a:lvl8pPr>
            <a:lvl9pPr lvl="8" algn="ctr">
              <a:buNone/>
              <a:defRPr>
                <a:solidFill>
                  <a:schemeClr val="dk2"/>
                </a:solidFill>
                <a:latin typeface="Lexend SemiBold"/>
                <a:ea typeface="Lexend SemiBold"/>
                <a:cs typeface="Lexend SemiBold"/>
                <a:sym typeface="Lexend SemiBold"/>
              </a:defRPr>
            </a:lvl9pPr>
          </a:lstStyle>
          <a:p>
            <a:pPr marL="0" lvl="0" indent="0" algn="ct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2614575" y="2355900"/>
            <a:ext cx="5340900" cy="20133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1pPr>
            <a:lvl2pPr marL="914400" lvl="1"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2pPr>
            <a:lvl3pPr marL="1371600" lvl="2"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3pPr>
            <a:lvl4pPr marL="1828800" lvl="3"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4pPr>
            <a:lvl5pPr marL="2286000" lvl="4"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5pPr>
            <a:lvl6pPr marL="2743200" lvl="5"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6pPr>
            <a:lvl7pPr marL="3200400" lvl="6"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7pPr>
            <a:lvl8pPr marL="3657600" lvl="7"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8pPr>
            <a:lvl9pPr marL="4114800" lvl="8"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2">
          <p15:clr>
            <a:srgbClr val="E46962"/>
          </p15:clr>
        </p15:guide>
        <p15:guide id="2" pos="738">
          <p15:clr>
            <a:srgbClr val="E46962"/>
          </p15:clr>
        </p15:guide>
        <p15:guide id="3" pos="405">
          <p15:clr>
            <a:srgbClr val="E46962"/>
          </p15:clr>
        </p15:guide>
        <p15:guide id="4" pos="1396">
          <p15:clr>
            <a:srgbClr val="E46962"/>
          </p15:clr>
        </p15:guide>
        <p15:guide id="5" pos="1067">
          <p15:clr>
            <a:srgbClr val="E46962"/>
          </p15:clr>
        </p15:guide>
        <p15:guide id="6" pos="1725">
          <p15:clr>
            <a:srgbClr val="E46962"/>
          </p15:clr>
        </p15:guide>
        <p15:guide id="7" pos="2054">
          <p15:clr>
            <a:srgbClr val="E46962"/>
          </p15:clr>
        </p15:guide>
        <p15:guide id="8" pos="2387">
          <p15:clr>
            <a:srgbClr val="E46962"/>
          </p15:clr>
        </p15:guide>
        <p15:guide id="9" pos="2720">
          <p15:clr>
            <a:srgbClr val="E46962"/>
          </p15:clr>
        </p15:guide>
        <p15:guide id="10" pos="3049">
          <p15:clr>
            <a:srgbClr val="E46962"/>
          </p15:clr>
        </p15:guide>
        <p15:guide id="11" pos="3378">
          <p15:clr>
            <a:srgbClr val="E46962"/>
          </p15:clr>
        </p15:guide>
        <p15:guide id="12" pos="3706">
          <p15:clr>
            <a:srgbClr val="E46962"/>
          </p15:clr>
        </p15:guide>
        <p15:guide id="13" pos="4035">
          <p15:clr>
            <a:srgbClr val="E46962"/>
          </p15:clr>
        </p15:guide>
        <p15:guide id="14" pos="4364">
          <p15:clr>
            <a:srgbClr val="E46962"/>
          </p15:clr>
        </p15:guide>
        <p15:guide id="15" pos="4693">
          <p15:clr>
            <a:srgbClr val="E46962"/>
          </p15:clr>
        </p15:guide>
        <p15:guide id="16" pos="5025">
          <p15:clr>
            <a:srgbClr val="E46962"/>
          </p15:clr>
        </p15:guide>
        <p15:guide id="17" pos="5355">
          <p15:clr>
            <a:srgbClr val="E46962"/>
          </p15:clr>
        </p15:guide>
        <p15:guide id="18" pos="5688">
          <p15:clr>
            <a:srgbClr val="E46962"/>
          </p15:clr>
        </p15:guide>
        <p15:guide id="19" orient="horz" pos="72">
          <p15:clr>
            <a:srgbClr val="E46962"/>
          </p15:clr>
        </p15:guide>
        <p15:guide id="20" orient="horz" pos="417">
          <p15:clr>
            <a:srgbClr val="E46962"/>
          </p15:clr>
        </p15:guide>
        <p15:guide id="21" orient="horz" pos="415">
          <p15:clr>
            <a:srgbClr val="E46962"/>
          </p15:clr>
        </p15:guide>
        <p15:guide id="22" orient="horz" pos="761">
          <p15:clr>
            <a:srgbClr val="E46962"/>
          </p15:clr>
        </p15:guide>
        <p15:guide id="23" orient="horz" pos="1101">
          <p15:clr>
            <a:srgbClr val="E46962"/>
          </p15:clr>
        </p15:guide>
        <p15:guide id="24" orient="horz" pos="1449">
          <p15:clr>
            <a:srgbClr val="E46962"/>
          </p15:clr>
        </p15:guide>
        <p15:guide id="25" orient="horz" pos="1791">
          <p15:clr>
            <a:srgbClr val="E46962"/>
          </p15:clr>
        </p15:guide>
        <p15:guide id="26" orient="horz" pos="2134">
          <p15:clr>
            <a:srgbClr val="E46962"/>
          </p15:clr>
        </p15:guide>
        <p15:guide id="27" orient="horz" pos="2479">
          <p15:clr>
            <a:srgbClr val="E46962"/>
          </p15:clr>
        </p15:guide>
        <p15:guide id="28" orient="horz" pos="2825">
          <p15:clr>
            <a:srgbClr val="E46962"/>
          </p15:clr>
        </p15:guide>
        <p15:guide id="29" orient="horz" pos="3166">
          <p15:clr>
            <a:srgbClr val="E46962"/>
          </p15:clr>
        </p15:guide>
        <p15:guide id="30" pos="184">
          <p15:clr>
            <a:srgbClr val="E46962"/>
          </p15:clr>
        </p15:guide>
        <p15:guide id="31" orient="horz" pos="184">
          <p15:clr>
            <a:srgbClr val="E46962"/>
          </p15:clr>
        </p15:guide>
        <p15:guide id="32" pos="5576">
          <p15:clr>
            <a:srgbClr val="E46962"/>
          </p15:clr>
        </p15:guide>
        <p15:guide id="33" orient="horz" pos="1620">
          <p15:clr>
            <a:srgbClr val="E46962"/>
          </p15:clr>
        </p15:guide>
        <p15:guide id="34" orient="horz" pos="1716">
          <p15:clr>
            <a:srgbClr val="E46962"/>
          </p15:clr>
        </p15:guide>
        <p15:guide id="35" orient="horz" pos="3059">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3" Type="http://schemas.openxmlformats.org/officeDocument/2006/relationships/hyperlink" Target="https://www.geeksforgeeks.org/nlp-synsets-for-a-word-in-wordnet/" TargetMode="External"/><Relationship Id="rId2" Type="http://schemas.openxmlformats.org/officeDocument/2006/relationships/notesSlide" Target="../notesSlides/notesSlide96.xml"/><Relationship Id="rId1" Type="http://schemas.openxmlformats.org/officeDocument/2006/relationships/slideLayout" Target="../slideLayouts/slideLayout20.xml"/><Relationship Id="rId5" Type="http://schemas.openxmlformats.org/officeDocument/2006/relationships/hyperlink" Target="https://unsplash.com/@brett_jordan?utm_content=creditCopyText&amp;utm_medium=referral&amp;utm_source=unsplash" TargetMode="External"/><Relationship Id="rId4" Type="http://schemas.openxmlformats.org/officeDocument/2006/relationships/image" Target="../media/image53.jp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98.xml"/><Relationship Id="rId1" Type="http://schemas.openxmlformats.org/officeDocument/2006/relationships/slideLayout" Target="../slideLayouts/slideLayout20.xml"/><Relationship Id="rId4" Type="http://schemas.openxmlformats.org/officeDocument/2006/relationships/hyperlink" Target="https://unsplash.com/@reganography?utm_content=creditCopyText&amp;utm_medium=referral&amp;utm_source=unsplash"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hyperlink" Target="https://unsplash.com/@silverkakan?utm_content=creditCopyText&amp;utm_medium=referral&amp;utm_source=unsplash"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3" Type="http://schemas.openxmlformats.org/officeDocument/2006/relationships/hyperlink" Target="https://www.nltk.org/" TargetMode="External"/><Relationship Id="rId2" Type="http://schemas.openxmlformats.org/officeDocument/2006/relationships/notesSlide" Target="../notesSlides/notesSlide104.xml"/><Relationship Id="rId1" Type="http://schemas.openxmlformats.org/officeDocument/2006/relationships/slideLayout" Target="../slideLayouts/slideLayout20.xml"/><Relationship Id="rId5" Type="http://schemas.openxmlformats.org/officeDocument/2006/relationships/hyperlink" Target="https://huggingface.co/docs/transformers/en/index" TargetMode="External"/><Relationship Id="rId4" Type="http://schemas.openxmlformats.org/officeDocument/2006/relationships/hyperlink" Target="https://spacy.io/"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canvas.duke.edu/courses/72405/files/4543254?module_item_id=828903" TargetMode="External"/><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hyperlink" Target="https://unsplash.com/@trippyoutdoor?utm_content=creditCopyText&amp;utm_medium=referral&amp;utm_source=unsplash" TargetMode="External"/><Relationship Id="rId5" Type="http://schemas.openxmlformats.org/officeDocument/2006/relationships/hyperlink" Target="https://unsplash.com/@jentheodore?utm_content=creditCopyText&amp;utm_medium=referral&amp;utm_source=unsplash" TargetMode="External"/><Relationship Id="rId4" Type="http://schemas.openxmlformats.org/officeDocument/2006/relationships/image" Target="../media/image16.jp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hyperlink" Target="https://unsplash.com/@markos_mant?utm_content=creditCopyText&amp;utm_medium=referral&amp;utm_source=unsplash"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hyperlink" Target="https://unsplash.com/@jannerboy62?utm_content=creditCopyText&amp;utm_medium=referral&amp;utm_source=unsplash"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unsplash.com/@brett_jordan?utm_content=creditCopyText&amp;utm_medium=referral&amp;utm_source=unsplash" TargetMode="External"/><Relationship Id="rId5" Type="http://schemas.openxmlformats.org/officeDocument/2006/relationships/hyperlink" Target="https://unsplash.com/@issaphotography?utm_content=creditCopyText&amp;utm_medium=referral&amp;utm_source=unsplash" TargetMode="Externa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hyperlink" Target="https://unsplash.com/@kellysikkema?utm_content=creditCopyText&amp;utm_medium=referral&amp;utm_source=unsplash"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hyperlink" Target="https://techeffigytutorials.blogspot.com/2015/01/markov-chains-explained.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lab.berkeley.edu/news/brief-primer-hidden-markov-models" TargetMode="External"/><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unsplash.com/@sure_mp?utm_content=creditCopyText&amp;utm_medium=referral&amp;utm_source=unsplash" TargetMode="External"/><Relationship Id="rId5" Type="http://schemas.openxmlformats.org/officeDocument/2006/relationships/hyperlink" Target="https://unsplash.com/@borodinanadi?utm_content=creditCopyText&amp;utm_medium=referral&amp;utm_source=unsplash" TargetMode="Externa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hyperlink" Target="https://dlab.berkeley.edu/news/brief-primer-hidden-markov-models" TargetMode="External"/><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hyperlink" Target="https://dlab.berkeley.edu/news/brief-primer-hidden-markov-models" TargetMode="External"/><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hyperlink" Target="https://web.stanford.edu/~jurafsky/slp3/A.pdf" TargetMode="External"/><Relationship Id="rId2" Type="http://schemas.openxmlformats.org/officeDocument/2006/relationships/notesSlide" Target="../notesSlides/notesSlide42.xml"/><Relationship Id="rId1" Type="http://schemas.openxmlformats.org/officeDocument/2006/relationships/slideLayout" Target="../slideLayouts/slideLayout20.xml"/><Relationship Id="rId5" Type="http://schemas.openxmlformats.org/officeDocument/2006/relationships/hyperlink" Target="https://www.geeksforgeeks.org/machine-learning/hidden-markov-model-in-machine-learning/" TargetMode="Externa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hyperlink" Target="http://drive.google.com/file/d/1iMeXnR3IusRhAkKuiNfgW0yvbJfx-4tZ/view"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s://www.merriam-webster.com/help/faq-how-many-english-words"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hyperlink" Target="https://twitter.com/clured/status/1565399157606580224"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0.xml"/><Relationship Id="rId4" Type="http://schemas.openxmlformats.org/officeDocument/2006/relationships/hyperlink" Target="https://nlp.stanford.edu/projects/glove/"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0.xml"/><Relationship Id="rId5" Type="http://schemas.openxmlformats.org/officeDocument/2006/relationships/hyperlink" Target="https://colah.github.io/posts/2015-08-Understanding-LSTMs/" TargetMode="External"/><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20.xml"/><Relationship Id="rId4" Type="http://schemas.openxmlformats.org/officeDocument/2006/relationships/hyperlink" Target="https://colah.github.io/posts/2015-08-Understanding-LSTMs/"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20.xml"/><Relationship Id="rId4" Type="http://schemas.openxmlformats.org/officeDocument/2006/relationships/hyperlink" Target="https://colah.github.io/posts/2015-08-Understanding-LSTM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20.xml"/><Relationship Id="rId4" Type="http://schemas.openxmlformats.org/officeDocument/2006/relationships/hyperlink" Target="https://colah.github.io/posts/2015-08-Understanding-LSTMs/"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0.xml"/><Relationship Id="rId4" Type="http://schemas.openxmlformats.org/officeDocument/2006/relationships/hyperlink" Target="https://colah.github.io/posts/2015-08-Understanding-LSTM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notesSlide" Target="../notesSlides/notesSlide84.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Gru#/media/File:Gru_(Despicable_Me).png" TargetMode="External"/><Relationship Id="rId2" Type="http://schemas.openxmlformats.org/officeDocument/2006/relationships/notesSlide" Target="../notesSlides/notesSlide85.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6.xml"/><Relationship Id="rId1" Type="http://schemas.openxmlformats.org/officeDocument/2006/relationships/slideLayout" Target="../slideLayouts/slideLayout20.xml"/><Relationship Id="rId4" Type="http://schemas.openxmlformats.org/officeDocument/2006/relationships/hyperlink" Target="https://colah.github.io/posts/2015-08-Understanding-LSTMs/"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20.xml"/><Relationship Id="rId4" Type="http://schemas.openxmlformats.org/officeDocument/2006/relationships/hyperlink" Target="https://colah.github.io/posts/2015-08-Understanding-LSTMs/"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20.xml"/><Relationship Id="rId4" Type="http://schemas.openxmlformats.org/officeDocument/2006/relationships/hyperlink" Target="https://colah.github.io/posts/2015-08-Understanding-LSTMs/"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20.xml"/><Relationship Id="rId4" Type="http://schemas.openxmlformats.org/officeDocument/2006/relationships/hyperlink" Target="https://colah.github.io/posts/2015-08-Understanding-LSTMs/"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0.xml"/><Relationship Id="rId4" Type="http://schemas.openxmlformats.org/officeDocument/2006/relationships/hyperlink" Target="https://colah.github.io/posts/2015-08-Understanding-LSTM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1"/>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sp>
        <p:nvSpPr>
          <p:cNvPr id="467" name="Google Shape;467;p41"/>
          <p:cNvSpPr txBox="1">
            <a:spLocks noGrp="1"/>
          </p:cNvSpPr>
          <p:nvPr>
            <p:ph type="title"/>
          </p:nvPr>
        </p:nvSpPr>
        <p:spPr>
          <a:xfrm>
            <a:off x="671825" y="727744"/>
            <a:ext cx="3117600" cy="12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Week 6</a:t>
            </a:r>
            <a:endParaRPr sz="2900"/>
          </a:p>
        </p:txBody>
      </p:sp>
      <p:sp>
        <p:nvSpPr>
          <p:cNvPr id="468" name="Google Shape;468;p41"/>
          <p:cNvSpPr txBox="1">
            <a:spLocks noGrp="1"/>
          </p:cNvSpPr>
          <p:nvPr>
            <p:ph type="title" idx="2"/>
          </p:nvPr>
        </p:nvSpPr>
        <p:spPr>
          <a:xfrm>
            <a:off x="2258050" y="1800075"/>
            <a:ext cx="4623900" cy="221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Natural Language Processing 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0"/>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573" name="Google Shape;573;p50"/>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10</a:t>
            </a:fld>
            <a:endParaRPr>
              <a:solidFill>
                <a:schemeClr val="dk1"/>
              </a:solidFill>
            </a:endParaRPr>
          </a:p>
        </p:txBody>
      </p:sp>
      <p:sp>
        <p:nvSpPr>
          <p:cNvPr id="574" name="Google Shape;574;p50"/>
          <p:cNvSpPr txBox="1"/>
          <p:nvPr/>
        </p:nvSpPr>
        <p:spPr>
          <a:xfrm>
            <a:off x="292600" y="1135025"/>
            <a:ext cx="6280200" cy="140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2"/>
                </a:solidFill>
                <a:latin typeface="Lexend"/>
                <a:ea typeface="Lexend"/>
                <a:cs typeface="Lexend"/>
                <a:sym typeface="Lexend"/>
              </a:rPr>
              <a:t>Words with different meanings (homonyms)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Words with the same meaning (synonyms)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1200"/>
              </a:spcAft>
              <a:buNone/>
            </a:pPr>
            <a:endParaRPr sz="1800">
              <a:solidFill>
                <a:schemeClr val="lt2"/>
              </a:solidFill>
              <a:latin typeface="Lexend"/>
              <a:ea typeface="Lexend"/>
              <a:cs typeface="Lexend"/>
              <a:sym typeface="Lexend"/>
            </a:endParaRPr>
          </a:p>
        </p:txBody>
      </p:sp>
      <p:sp>
        <p:nvSpPr>
          <p:cNvPr id="575" name="Google Shape;575;p50"/>
          <p:cNvSpPr txBox="1"/>
          <p:nvPr/>
        </p:nvSpPr>
        <p:spPr>
          <a:xfrm>
            <a:off x="114300" y="2946750"/>
            <a:ext cx="5603400" cy="4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595959"/>
                </a:solidFill>
                <a:latin typeface="Golos Text"/>
                <a:ea typeface="Golos Text"/>
                <a:cs typeface="Golos Text"/>
                <a:sym typeface="Golos Text"/>
              </a:rPr>
              <a:t>Sneakers, running shoes, tennis shoes</a:t>
            </a:r>
            <a:endParaRPr sz="2100">
              <a:solidFill>
                <a:srgbClr val="595959"/>
              </a:solidFill>
              <a:latin typeface="Golos Text"/>
              <a:ea typeface="Golos Text"/>
              <a:cs typeface="Golos Text"/>
              <a:sym typeface="Golos Text"/>
            </a:endParaRPr>
          </a:p>
        </p:txBody>
      </p:sp>
      <p:pic>
        <p:nvPicPr>
          <p:cNvPr id="576" name="Google Shape;576;p50"/>
          <p:cNvPicPr preferRelativeResize="0"/>
          <p:nvPr/>
        </p:nvPicPr>
        <p:blipFill>
          <a:blip r:embed="rId3">
            <a:alphaModFix/>
          </a:blip>
          <a:stretch>
            <a:fillRect/>
          </a:stretch>
        </p:blipFill>
        <p:spPr>
          <a:xfrm>
            <a:off x="5686050" y="1851250"/>
            <a:ext cx="3235800" cy="198450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32"/>
          <p:cNvSpPr txBox="1">
            <a:spLocks noGrp="1"/>
          </p:cNvSpPr>
          <p:nvPr>
            <p:ph type="sldNum" idx="4294967295"/>
          </p:nvPr>
        </p:nvSpPr>
        <p:spPr>
          <a:xfrm>
            <a:off x="8500700" y="114300"/>
            <a:ext cx="528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100</a:t>
            </a:fld>
            <a:endParaRPr/>
          </a:p>
        </p:txBody>
      </p:sp>
      <p:sp>
        <p:nvSpPr>
          <p:cNvPr id="1637" name="Google Shape;1637;p132"/>
          <p:cNvSpPr txBox="1">
            <a:spLocks noGrp="1"/>
          </p:cNvSpPr>
          <p:nvPr>
            <p:ph type="title"/>
          </p:nvPr>
        </p:nvSpPr>
        <p:spPr>
          <a:xfrm>
            <a:off x="1172300" y="1141500"/>
            <a:ext cx="4688100" cy="100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NLP Implementation</a:t>
            </a:r>
            <a:endParaRPr/>
          </a:p>
        </p:txBody>
      </p:sp>
      <p:sp>
        <p:nvSpPr>
          <p:cNvPr id="1638" name="Google Shape;1638;p132"/>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100</a:t>
            </a:fld>
            <a:endParaRPr/>
          </a:p>
        </p:txBody>
      </p:sp>
      <p:sp>
        <p:nvSpPr>
          <p:cNvPr id="1639" name="Google Shape;1639;p132"/>
          <p:cNvSpPr txBox="1"/>
          <p:nvPr/>
        </p:nvSpPr>
        <p:spPr>
          <a:xfrm>
            <a:off x="1078475" y="2654700"/>
            <a:ext cx="7823100" cy="2098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Font typeface="Lexend"/>
              <a:buChar char="●"/>
            </a:pPr>
            <a:r>
              <a:rPr lang="en" sz="1800" dirty="0">
                <a:solidFill>
                  <a:srgbClr val="595959"/>
                </a:solidFill>
                <a:latin typeface="Lexend"/>
                <a:ea typeface="Lexend"/>
                <a:cs typeface="Lexend"/>
                <a:sym typeface="Lexend"/>
              </a:rPr>
              <a:t>Handling variable-length sequences</a:t>
            </a:r>
            <a:endParaRPr sz="1800" dirty="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dirty="0">
                <a:solidFill>
                  <a:srgbClr val="595959"/>
                </a:solidFill>
                <a:latin typeface="Lexend"/>
                <a:ea typeface="Lexend"/>
                <a:cs typeface="Lexend"/>
                <a:sym typeface="Lexend"/>
              </a:rPr>
              <a:t>Data Augmentation for text</a:t>
            </a:r>
            <a:endParaRPr sz="1800" dirty="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dirty="0">
                <a:solidFill>
                  <a:srgbClr val="595959"/>
                </a:solidFill>
                <a:latin typeface="Lexend"/>
                <a:ea typeface="Lexend"/>
                <a:cs typeface="Lexend"/>
                <a:sym typeface="Lexend"/>
              </a:rPr>
              <a:t>Handling imbalanced text data</a:t>
            </a:r>
            <a:endParaRPr sz="1800" dirty="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dirty="0">
                <a:solidFill>
                  <a:srgbClr val="595959"/>
                </a:solidFill>
                <a:latin typeface="Lexend"/>
                <a:ea typeface="Lexend"/>
                <a:cs typeface="Lexend"/>
                <a:sym typeface="Lexend"/>
              </a:rPr>
              <a:t>Data splitting best practices</a:t>
            </a:r>
            <a:endParaRPr sz="1800" dirty="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dirty="0">
                <a:solidFill>
                  <a:srgbClr val="595959"/>
                </a:solidFill>
                <a:latin typeface="Lexend"/>
                <a:ea typeface="Lexend"/>
                <a:cs typeface="Lexend"/>
                <a:sym typeface="Lexend"/>
              </a:rPr>
              <a:t>Transfer Learning / Fine-tuning</a:t>
            </a:r>
            <a:endParaRPr sz="1800" dirty="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dirty="0">
                <a:solidFill>
                  <a:srgbClr val="595959"/>
                </a:solidFill>
                <a:latin typeface="Lexend"/>
                <a:ea typeface="Lexend"/>
                <a:cs typeface="Lexend"/>
                <a:sym typeface="Lexend"/>
              </a:rPr>
              <a:t>Popular NLP libraries</a:t>
            </a:r>
            <a:endParaRPr sz="1800" dirty="0">
              <a:solidFill>
                <a:srgbClr val="595959"/>
              </a:solidFill>
              <a:latin typeface="Lexend"/>
              <a:ea typeface="Lexend"/>
              <a:cs typeface="Lexend"/>
              <a:sym typeface="Lexen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133"/>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101</a:t>
            </a:fld>
            <a:endParaRPr>
              <a:solidFill>
                <a:schemeClr val="dk1"/>
              </a:solidFill>
            </a:endParaRPr>
          </a:p>
        </p:txBody>
      </p:sp>
      <p:sp>
        <p:nvSpPr>
          <p:cNvPr id="1645" name="Google Shape;1645;p133"/>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Variable-length sequences</a:t>
            </a:r>
            <a:endParaRPr sz="3400">
              <a:latin typeface="Lexend"/>
              <a:ea typeface="Lexend"/>
              <a:cs typeface="Lexend"/>
              <a:sym typeface="Lexend"/>
            </a:endParaRPr>
          </a:p>
        </p:txBody>
      </p:sp>
      <p:sp>
        <p:nvSpPr>
          <p:cNvPr id="1646" name="Google Shape;1646;p133"/>
          <p:cNvSpPr txBox="1"/>
          <p:nvPr/>
        </p:nvSpPr>
        <p:spPr>
          <a:xfrm>
            <a:off x="431575" y="1277575"/>
            <a:ext cx="8047200" cy="1098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Natural text has varying lengths</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Neural networks need fixed-size inputs</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Batching requires consistent dimensions</a:t>
            </a:r>
            <a:endParaRPr sz="1800">
              <a:solidFill>
                <a:srgbClr val="595959"/>
              </a:solidFill>
              <a:latin typeface="Lexend"/>
              <a:ea typeface="Lexend"/>
              <a:cs typeface="Lexend"/>
              <a:sym typeface="Lexen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134"/>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102</a:t>
            </a:fld>
            <a:endParaRPr>
              <a:solidFill>
                <a:schemeClr val="dk1"/>
              </a:solidFill>
            </a:endParaRPr>
          </a:p>
        </p:txBody>
      </p:sp>
      <p:sp>
        <p:nvSpPr>
          <p:cNvPr id="1652" name="Google Shape;1652;p134"/>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Variable-length sequences</a:t>
            </a:r>
            <a:endParaRPr sz="3400">
              <a:latin typeface="Lexend"/>
              <a:ea typeface="Lexend"/>
              <a:cs typeface="Lexend"/>
              <a:sym typeface="Lexend"/>
            </a:endParaRPr>
          </a:p>
        </p:txBody>
      </p:sp>
      <p:sp>
        <p:nvSpPr>
          <p:cNvPr id="1653" name="Google Shape;1653;p134"/>
          <p:cNvSpPr txBox="1"/>
          <p:nvPr/>
        </p:nvSpPr>
        <p:spPr>
          <a:xfrm>
            <a:off x="431575" y="1277575"/>
            <a:ext cx="80472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595959"/>
                </a:solidFill>
                <a:latin typeface="Lexend"/>
                <a:ea typeface="Lexend"/>
                <a:cs typeface="Lexend"/>
                <a:sym typeface="Lexend"/>
              </a:rPr>
              <a:t>Padding</a:t>
            </a:r>
            <a:endParaRPr b="1">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Add special tokens (i.e. 0s or &lt;PAD&gt; tokens) to shorter sequences</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All sequences padded to length of longest sequence</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Use padding masks to ignore padded values</a:t>
            </a:r>
            <a:endParaRPr>
              <a:solidFill>
                <a:srgbClr val="595959"/>
              </a:solidFill>
              <a:latin typeface="Lexend"/>
              <a:ea typeface="Lexend"/>
              <a:cs typeface="Lexend"/>
              <a:sym typeface="Lexend"/>
            </a:endParaRPr>
          </a:p>
          <a:p>
            <a:pPr marL="914400" lvl="1"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Padding masks are used in loss calculation, RNN hidden state, and/or in attention scores (transformers)</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p:txBody>
      </p:sp>
      <p:graphicFrame>
        <p:nvGraphicFramePr>
          <p:cNvPr id="1654" name="Google Shape;1654;p134"/>
          <p:cNvGraphicFramePr/>
          <p:nvPr/>
        </p:nvGraphicFramePr>
        <p:xfrm>
          <a:off x="889600" y="2970775"/>
          <a:ext cx="7239000" cy="1798200"/>
        </p:xfrm>
        <a:graphic>
          <a:graphicData uri="http://schemas.openxmlformats.org/drawingml/2006/table">
            <a:tbl>
              <a:tblPr>
                <a:noFill/>
                <a:tableStyleId>{6A159772-E880-424E-B991-58503E8B4430}</a:tableStyleId>
              </a:tblPr>
              <a:tblGrid>
                <a:gridCol w="3095925">
                  <a:extLst>
                    <a:ext uri="{9D8B030D-6E8A-4147-A177-3AD203B41FA5}">
                      <a16:colId xmlns:a16="http://schemas.microsoft.com/office/drawing/2014/main" val="20000"/>
                    </a:ext>
                  </a:extLst>
                </a:gridCol>
                <a:gridCol w="1730075">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Sequence</a:t>
                      </a:r>
                      <a:endParaRPr>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Padding Sequence</a:t>
                      </a:r>
                      <a:endParaRPr>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Padding Mask</a:t>
                      </a:r>
                      <a:endParaRPr>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“hello world” (length=2)</a:t>
                      </a:r>
                      <a:endParaRPr>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[5,2,0,0]</a:t>
                      </a:r>
                      <a:endParaRPr>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[1,1,0,0]</a:t>
                      </a:r>
                      <a:endParaRPr>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“deep learning is fun” (length=4)</a:t>
                      </a:r>
                      <a:endParaRPr>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[1,3,48]</a:t>
                      </a:r>
                      <a:endParaRPr>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[1,1,1,1]</a:t>
                      </a:r>
                      <a:endParaRPr>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“transformers” (length=1)</a:t>
                      </a:r>
                      <a:endParaRPr>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[7,0,0,0]</a:t>
                      </a:r>
                      <a:endParaRPr>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[1,0,0,0]</a:t>
                      </a:r>
                      <a:endParaRPr>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135"/>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103</a:t>
            </a:fld>
            <a:endParaRPr>
              <a:solidFill>
                <a:schemeClr val="dk1"/>
              </a:solidFill>
            </a:endParaRPr>
          </a:p>
        </p:txBody>
      </p:sp>
      <p:sp>
        <p:nvSpPr>
          <p:cNvPr id="1660" name="Google Shape;1660;p135"/>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Variable-length sequences</a:t>
            </a:r>
            <a:endParaRPr sz="3400">
              <a:latin typeface="Lexend"/>
              <a:ea typeface="Lexend"/>
              <a:cs typeface="Lexend"/>
              <a:sym typeface="Lexend"/>
            </a:endParaRPr>
          </a:p>
        </p:txBody>
      </p:sp>
      <p:sp>
        <p:nvSpPr>
          <p:cNvPr id="1661" name="Google Shape;1661;p135"/>
          <p:cNvSpPr txBox="1"/>
          <p:nvPr/>
        </p:nvSpPr>
        <p:spPr>
          <a:xfrm>
            <a:off x="431575" y="1277575"/>
            <a:ext cx="8047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595959"/>
                </a:solidFill>
                <a:latin typeface="Lexend"/>
                <a:ea typeface="Lexend"/>
                <a:cs typeface="Lexend"/>
                <a:sym typeface="Lexend"/>
              </a:rPr>
              <a:t>Packed Sequences</a:t>
            </a:r>
            <a:endParaRPr b="1">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PyTorch optimization for RNNs</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Only processes actual sequence elements</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Reduces unnecessary computation on padding</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p:txBody>
      </p:sp>
      <p:sp>
        <p:nvSpPr>
          <p:cNvPr id="1662" name="Google Shape;1662;p135"/>
          <p:cNvSpPr txBox="1"/>
          <p:nvPr/>
        </p:nvSpPr>
        <p:spPr>
          <a:xfrm>
            <a:off x="3457150" y="2426475"/>
            <a:ext cx="33438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2"/>
                </a:solidFill>
                <a:latin typeface="Lexend"/>
                <a:ea typeface="Lexend"/>
                <a:cs typeface="Lexend"/>
                <a:sym typeface="Lexend"/>
              </a:rPr>
              <a:t>Timestep 1: (batch size = 3) ["hello", "deep", "transformers"] </a:t>
            </a:r>
            <a:endParaRPr sz="1300">
              <a:solidFill>
                <a:schemeClr val="lt2"/>
              </a:solidFill>
              <a:latin typeface="Lexend"/>
              <a:ea typeface="Lexend"/>
              <a:cs typeface="Lexend"/>
              <a:sym typeface="Lexend"/>
            </a:endParaRPr>
          </a:p>
          <a:p>
            <a:pPr marL="0" lvl="0" indent="0" algn="l" rtl="0">
              <a:spcBef>
                <a:spcPts val="0"/>
              </a:spcBef>
              <a:spcAft>
                <a:spcPts val="0"/>
              </a:spcAft>
              <a:buNone/>
            </a:pPr>
            <a:endParaRPr sz="1300">
              <a:solidFill>
                <a:schemeClr val="lt2"/>
              </a:solidFill>
              <a:latin typeface="Lexend"/>
              <a:ea typeface="Lexend"/>
              <a:cs typeface="Lexend"/>
              <a:sym typeface="Lexend"/>
            </a:endParaRPr>
          </a:p>
          <a:p>
            <a:pPr marL="0" lvl="0" indent="0" algn="l" rtl="0">
              <a:spcBef>
                <a:spcPts val="0"/>
              </a:spcBef>
              <a:spcAft>
                <a:spcPts val="0"/>
              </a:spcAft>
              <a:buNone/>
            </a:pPr>
            <a:r>
              <a:rPr lang="en" sz="1300">
                <a:solidFill>
                  <a:schemeClr val="lt2"/>
                </a:solidFill>
                <a:latin typeface="Lexend"/>
                <a:ea typeface="Lexend"/>
                <a:cs typeface="Lexend"/>
                <a:sym typeface="Lexend"/>
              </a:rPr>
              <a:t>Timestep 2: (batch size = 2) ["world", "learning"] (sequence "transformers" done) </a:t>
            </a:r>
            <a:endParaRPr sz="1300">
              <a:solidFill>
                <a:schemeClr val="lt2"/>
              </a:solidFill>
              <a:latin typeface="Lexend"/>
              <a:ea typeface="Lexend"/>
              <a:cs typeface="Lexend"/>
              <a:sym typeface="Lexend"/>
            </a:endParaRPr>
          </a:p>
          <a:p>
            <a:pPr marL="0" lvl="0" indent="0" algn="l" rtl="0">
              <a:spcBef>
                <a:spcPts val="0"/>
              </a:spcBef>
              <a:spcAft>
                <a:spcPts val="0"/>
              </a:spcAft>
              <a:buNone/>
            </a:pPr>
            <a:endParaRPr sz="1300">
              <a:solidFill>
                <a:schemeClr val="lt2"/>
              </a:solidFill>
              <a:latin typeface="Lexend"/>
              <a:ea typeface="Lexend"/>
              <a:cs typeface="Lexend"/>
              <a:sym typeface="Lexend"/>
            </a:endParaRPr>
          </a:p>
          <a:p>
            <a:pPr marL="0" lvl="0" indent="0" algn="l" rtl="0">
              <a:spcBef>
                <a:spcPts val="0"/>
              </a:spcBef>
              <a:spcAft>
                <a:spcPts val="0"/>
              </a:spcAft>
              <a:buNone/>
            </a:pPr>
            <a:r>
              <a:rPr lang="en" sz="1300">
                <a:solidFill>
                  <a:schemeClr val="lt2"/>
                </a:solidFill>
                <a:latin typeface="Lexend"/>
                <a:ea typeface="Lexend"/>
                <a:cs typeface="Lexend"/>
                <a:sym typeface="Lexend"/>
              </a:rPr>
              <a:t>Timestep 3: (batch size = 1) ["is"] (sequence "hello world" done) </a:t>
            </a:r>
            <a:endParaRPr sz="1300">
              <a:solidFill>
                <a:schemeClr val="lt2"/>
              </a:solidFill>
              <a:latin typeface="Lexend"/>
              <a:ea typeface="Lexend"/>
              <a:cs typeface="Lexend"/>
              <a:sym typeface="Lexend"/>
            </a:endParaRPr>
          </a:p>
          <a:p>
            <a:pPr marL="0" lvl="0" indent="0" algn="l" rtl="0">
              <a:spcBef>
                <a:spcPts val="0"/>
              </a:spcBef>
              <a:spcAft>
                <a:spcPts val="0"/>
              </a:spcAft>
              <a:buNone/>
            </a:pPr>
            <a:endParaRPr sz="1300">
              <a:solidFill>
                <a:schemeClr val="lt2"/>
              </a:solidFill>
              <a:latin typeface="Lexend"/>
              <a:ea typeface="Lexend"/>
              <a:cs typeface="Lexend"/>
              <a:sym typeface="Lexend"/>
            </a:endParaRPr>
          </a:p>
          <a:p>
            <a:pPr marL="0" lvl="0" indent="0" algn="l" rtl="0">
              <a:spcBef>
                <a:spcPts val="0"/>
              </a:spcBef>
              <a:spcAft>
                <a:spcPts val="0"/>
              </a:spcAft>
              <a:buNone/>
            </a:pPr>
            <a:r>
              <a:rPr lang="en" sz="1300">
                <a:solidFill>
                  <a:schemeClr val="lt2"/>
                </a:solidFill>
                <a:latin typeface="Lexend"/>
                <a:ea typeface="Lexend"/>
                <a:cs typeface="Lexend"/>
                <a:sym typeface="Lexend"/>
              </a:rPr>
              <a:t>Timestep 4: (batch size = 1) ["fun"]</a:t>
            </a:r>
            <a:endParaRPr sz="1300">
              <a:solidFill>
                <a:schemeClr val="lt2"/>
              </a:solidFill>
              <a:latin typeface="Lexend"/>
              <a:ea typeface="Lexend"/>
              <a:cs typeface="Lexend"/>
              <a:sym typeface="Lexend"/>
            </a:endParaRPr>
          </a:p>
        </p:txBody>
      </p:sp>
      <p:graphicFrame>
        <p:nvGraphicFramePr>
          <p:cNvPr id="1663" name="Google Shape;1663;p135"/>
          <p:cNvGraphicFramePr/>
          <p:nvPr/>
        </p:nvGraphicFramePr>
        <p:xfrm>
          <a:off x="215675" y="2683225"/>
          <a:ext cx="3095925" cy="1584840"/>
        </p:xfrm>
        <a:graphic>
          <a:graphicData uri="http://schemas.openxmlformats.org/drawingml/2006/table">
            <a:tbl>
              <a:tblPr>
                <a:noFill/>
                <a:tableStyleId>{6A159772-E880-424E-B991-58503E8B4430}</a:tableStyleId>
              </a:tblPr>
              <a:tblGrid>
                <a:gridCol w="30959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Sequence</a:t>
                      </a:r>
                      <a:endParaRPr>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“hello world” (length=2)</a:t>
                      </a:r>
                      <a:endParaRPr>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“deep learning is fun” (length=4)</a:t>
                      </a:r>
                      <a:endParaRPr>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rgbClr val="595959"/>
                          </a:solidFill>
                          <a:latin typeface="Lexend"/>
                          <a:ea typeface="Lexend"/>
                          <a:cs typeface="Lexend"/>
                          <a:sym typeface="Lexend"/>
                        </a:rPr>
                        <a:t>“transformers” (length=1)</a:t>
                      </a:r>
                      <a:endParaRPr>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3"/>
                  </a:ext>
                </a:extLst>
              </a:tr>
            </a:tbl>
          </a:graphicData>
        </a:graphic>
      </p:graphicFrame>
      <p:sp>
        <p:nvSpPr>
          <p:cNvPr id="1664" name="Google Shape;1664;p135"/>
          <p:cNvSpPr txBox="1"/>
          <p:nvPr/>
        </p:nvSpPr>
        <p:spPr>
          <a:xfrm>
            <a:off x="6686700" y="2629025"/>
            <a:ext cx="2343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ourier New"/>
                <a:ea typeface="Courier New"/>
                <a:cs typeface="Courier New"/>
                <a:sym typeface="Courier New"/>
              </a:rPr>
              <a:t>data</a:t>
            </a:r>
            <a:r>
              <a:rPr lang="en">
                <a:latin typeface="Courier New"/>
                <a:ea typeface="Courier New"/>
                <a:cs typeface="Courier New"/>
                <a:sym typeface="Courier New"/>
              </a:rPr>
              <a:t> = [hello, deep, transformers, world, learning, is, fun]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lengths</a:t>
            </a:r>
            <a:r>
              <a:rPr lang="en">
                <a:latin typeface="Courier New"/>
                <a:ea typeface="Courier New"/>
                <a:cs typeface="Courier New"/>
                <a:sym typeface="Courier New"/>
              </a:rPr>
              <a:t> = [2, 4, 1] </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batch</a:t>
            </a:r>
            <a:r>
              <a:rPr lang="en">
                <a:latin typeface="Courier New"/>
                <a:ea typeface="Courier New"/>
                <a:cs typeface="Courier New"/>
                <a:sym typeface="Courier New"/>
              </a:rPr>
              <a:t> = [3, 2, 1, 1]</a:t>
            </a:r>
            <a:endParaRPr>
              <a:latin typeface="Courier New"/>
              <a:ea typeface="Courier New"/>
              <a:cs typeface="Courier New"/>
              <a:sym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8CF09B-C729-178D-15D5-F0D27C8A0F14}"/>
              </a:ext>
            </a:extLst>
          </p:cNvPr>
          <p:cNvSpPr txBox="1"/>
          <p:nvPr/>
        </p:nvSpPr>
        <p:spPr>
          <a:xfrm>
            <a:off x="223283" y="357590"/>
            <a:ext cx="8697433" cy="4616648"/>
          </a:xfrm>
          <a:prstGeom prst="rect">
            <a:avLst/>
          </a:prstGeom>
          <a:noFill/>
        </p:spPr>
        <p:txBody>
          <a:bodyPr wrap="square">
            <a:spAutoFit/>
          </a:bodyPr>
          <a:lstStyle/>
          <a:p>
            <a:pPr>
              <a:buNone/>
            </a:pPr>
            <a:r>
              <a:rPr lang="en-US" b="1" dirty="0"/>
              <a:t>1️⃣ Handling Variable-Length Sequences</a:t>
            </a:r>
          </a:p>
          <a:p>
            <a:pPr>
              <a:buNone/>
            </a:pPr>
            <a:r>
              <a:rPr lang="en-US" b="1" dirty="0"/>
              <a:t>❓ Why do neural networks require special handling for variable-length sequences?</a:t>
            </a:r>
          </a:p>
          <a:p>
            <a:pPr>
              <a:buNone/>
            </a:pPr>
            <a:r>
              <a:rPr lang="en-US" b="1" dirty="0"/>
              <a:t>✅ Model Answer (Exam-Ready)</a:t>
            </a:r>
          </a:p>
          <a:p>
            <a:pPr>
              <a:buNone/>
            </a:pPr>
            <a:r>
              <a:rPr lang="en-US" dirty="0"/>
              <a:t>Neural networks require fixed-size inputs for efficient computation and batching. Since text sequences vary in length, they must be padded or packed to ensure consistent tensor dimensions. Without this, batching and parallel processing would not be possible.</a:t>
            </a:r>
          </a:p>
          <a:p>
            <a:pPr>
              <a:buNone/>
            </a:pPr>
            <a:br>
              <a:rPr lang="en-US" dirty="0"/>
            </a:br>
            <a:endParaRPr lang="en-US" dirty="0"/>
          </a:p>
          <a:p>
            <a:pPr>
              <a:buNone/>
            </a:pPr>
            <a:r>
              <a:rPr lang="en-US" b="1" dirty="0"/>
              <a:t>🧠 Intuition</a:t>
            </a:r>
          </a:p>
          <a:p>
            <a:pPr>
              <a:buNone/>
            </a:pPr>
            <a:r>
              <a:rPr lang="en-US" dirty="0"/>
              <a:t>Computers work with matrices.</a:t>
            </a:r>
            <a:br>
              <a:rPr lang="en-US" dirty="0"/>
            </a:br>
            <a:r>
              <a:rPr lang="en-US" dirty="0"/>
              <a:t>If one sentence has 5 words and another has 12, you can’t stack them into the same matrix unless you pad the shorter one.</a:t>
            </a:r>
          </a:p>
          <a:p>
            <a:pPr>
              <a:buNone/>
            </a:pPr>
            <a:br>
              <a:rPr lang="en-US" dirty="0"/>
            </a:br>
            <a:endParaRPr lang="en-US" dirty="0"/>
          </a:p>
          <a:p>
            <a:pPr>
              <a:buNone/>
            </a:pPr>
            <a:r>
              <a:rPr lang="en-US" b="1" dirty="0"/>
              <a:t>❓ What are the two main solutions?</a:t>
            </a:r>
          </a:p>
          <a:p>
            <a:pPr>
              <a:buNone/>
            </a:pPr>
            <a:r>
              <a:rPr lang="en-US" b="1" dirty="0"/>
              <a:t>✅ Model Answer</a:t>
            </a:r>
          </a:p>
          <a:p>
            <a:pPr>
              <a:buNone/>
            </a:pPr>
            <a:r>
              <a:rPr lang="en-US" dirty="0"/>
              <a:t>The two main approaches are padding and packed sequences. Padding adds special tokens (e.g., </a:t>
            </a:r>
            <a:r>
              <a:rPr lang="en-US" dirty="0">
                <a:latin typeface="Courier New" panose="02070309020205020404" pitchFamily="49" charset="0"/>
              </a:rPr>
              <a:t>&lt;PAD&gt;</a:t>
            </a:r>
            <a:r>
              <a:rPr lang="en-US" dirty="0"/>
              <a:t>) to shorter sequences, while packed sequences allow frameworks like </a:t>
            </a:r>
            <a:r>
              <a:rPr lang="en-US" dirty="0" err="1"/>
              <a:t>PyTorch</a:t>
            </a:r>
            <a:r>
              <a:rPr lang="en-US" dirty="0"/>
              <a:t> to process only valid time steps without computing over padding.</a:t>
            </a:r>
          </a:p>
          <a:p>
            <a:pPr>
              <a:buNone/>
            </a:pPr>
            <a:br>
              <a:rPr lang="en-US" dirty="0"/>
            </a:br>
            <a:endParaRPr lang="en-US" dirty="0"/>
          </a:p>
        </p:txBody>
      </p:sp>
    </p:spTree>
    <p:extLst>
      <p:ext uri="{BB962C8B-B14F-4D97-AF65-F5344CB8AC3E}">
        <p14:creationId xmlns:p14="http://schemas.microsoft.com/office/powerpoint/2010/main" val="1155180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36"/>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105</a:t>
            </a:fld>
            <a:endParaRPr>
              <a:solidFill>
                <a:schemeClr val="dk1"/>
              </a:solidFill>
            </a:endParaRPr>
          </a:p>
        </p:txBody>
      </p:sp>
      <p:sp>
        <p:nvSpPr>
          <p:cNvPr id="1670" name="Google Shape;1670;p136"/>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Data Augmentation</a:t>
            </a:r>
            <a:endParaRPr sz="3400">
              <a:latin typeface="Lexend"/>
              <a:ea typeface="Lexend"/>
              <a:cs typeface="Lexend"/>
              <a:sym typeface="Lexend"/>
            </a:endParaRPr>
          </a:p>
        </p:txBody>
      </p:sp>
      <p:sp>
        <p:nvSpPr>
          <p:cNvPr id="1671" name="Google Shape;1671;p136"/>
          <p:cNvSpPr txBox="1"/>
          <p:nvPr/>
        </p:nvSpPr>
        <p:spPr>
          <a:xfrm>
            <a:off x="431575" y="1277575"/>
            <a:ext cx="4861200" cy="3648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Back-translation</a:t>
            </a:r>
            <a:endParaRPr sz="1800">
              <a:solidFill>
                <a:srgbClr val="595959"/>
              </a:solidFill>
              <a:latin typeface="Lexend"/>
              <a:ea typeface="Lexend"/>
              <a:cs typeface="Lexend"/>
              <a:sym typeface="Lexend"/>
            </a:endParaRPr>
          </a:p>
          <a:p>
            <a:pPr marL="914400" lvl="1"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Translate text to another language and back</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Synonym Replacement</a:t>
            </a:r>
            <a:endParaRPr sz="1800">
              <a:solidFill>
                <a:srgbClr val="595959"/>
              </a:solidFill>
              <a:latin typeface="Lexend"/>
              <a:ea typeface="Lexend"/>
              <a:cs typeface="Lexend"/>
              <a:sym typeface="Lexend"/>
            </a:endParaRPr>
          </a:p>
          <a:p>
            <a:pPr marL="914400" lvl="1"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Replace words with their synonyms [NLTK </a:t>
            </a:r>
            <a:r>
              <a:rPr lang="en" sz="1800" u="sng">
                <a:solidFill>
                  <a:schemeClr val="hlink"/>
                </a:solidFill>
                <a:latin typeface="Lexend"/>
                <a:ea typeface="Lexend"/>
                <a:cs typeface="Lexend"/>
                <a:sym typeface="Lexend"/>
                <a:hlinkClick r:id="rId3"/>
              </a:rPr>
              <a:t>Synsets in WordNet</a:t>
            </a: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Random Insertion</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Random Deletion</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Random Swap</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Random Substitution</a:t>
            </a:r>
            <a:endParaRPr sz="1800">
              <a:solidFill>
                <a:srgbClr val="595959"/>
              </a:solidFill>
              <a:latin typeface="Lexend"/>
              <a:ea typeface="Lexend"/>
              <a:cs typeface="Lexend"/>
              <a:sym typeface="Lexend"/>
            </a:endParaRPr>
          </a:p>
        </p:txBody>
      </p:sp>
      <p:pic>
        <p:nvPicPr>
          <p:cNvPr id="1672" name="Google Shape;1672;p136"/>
          <p:cNvPicPr preferRelativeResize="0"/>
          <p:nvPr/>
        </p:nvPicPr>
        <p:blipFill>
          <a:blip r:embed="rId4">
            <a:alphaModFix/>
          </a:blip>
          <a:stretch>
            <a:fillRect/>
          </a:stretch>
        </p:blipFill>
        <p:spPr>
          <a:xfrm>
            <a:off x="4690625" y="1385028"/>
            <a:ext cx="4132076" cy="3099049"/>
          </a:xfrm>
          <a:prstGeom prst="rect">
            <a:avLst/>
          </a:prstGeom>
          <a:noFill/>
          <a:ln>
            <a:noFill/>
          </a:ln>
        </p:spPr>
      </p:pic>
      <p:sp>
        <p:nvSpPr>
          <p:cNvPr id="1673" name="Google Shape;1673;p136"/>
          <p:cNvSpPr txBox="1"/>
          <p:nvPr/>
        </p:nvSpPr>
        <p:spPr>
          <a:xfrm>
            <a:off x="0" y="4911225"/>
            <a:ext cx="34677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Image Source: </a:t>
            </a:r>
            <a:r>
              <a:rPr lang="en" sz="1000" u="sng">
                <a:solidFill>
                  <a:schemeClr val="dk1"/>
                </a:solidFill>
                <a:latin typeface="Lexend"/>
                <a:ea typeface="Lexend"/>
                <a:cs typeface="Lexend"/>
                <a:sym typeface="Lexend"/>
                <a:hlinkClick r:id="rId5">
                  <a:extLst>
                    <a:ext uri="{A12FA001-AC4F-418D-AE19-62706E023703}">
                      <ahyp:hlinkClr xmlns:ahyp="http://schemas.microsoft.com/office/drawing/2018/hyperlinkcolor" val="tx"/>
                    </a:ext>
                  </a:extLst>
                </a:hlinkClick>
              </a:rPr>
              <a:t>Brett Jordan</a:t>
            </a:r>
            <a:endParaRPr sz="1000">
              <a:solidFill>
                <a:schemeClr val="dk1"/>
              </a:solidFill>
              <a:latin typeface="Lexend"/>
              <a:ea typeface="Lexend"/>
              <a:cs typeface="Lexend"/>
              <a:sym typeface="Lexen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137"/>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106</a:t>
            </a:fld>
            <a:endParaRPr>
              <a:solidFill>
                <a:schemeClr val="dk1"/>
              </a:solidFill>
            </a:endParaRPr>
          </a:p>
        </p:txBody>
      </p:sp>
      <p:sp>
        <p:nvSpPr>
          <p:cNvPr id="1679" name="Google Shape;1679;p137"/>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Data Augmentation</a:t>
            </a:r>
            <a:endParaRPr sz="3400">
              <a:latin typeface="Lexend"/>
              <a:ea typeface="Lexend"/>
              <a:cs typeface="Lexend"/>
              <a:sym typeface="Lexend"/>
            </a:endParaRPr>
          </a:p>
        </p:txBody>
      </p:sp>
      <p:sp>
        <p:nvSpPr>
          <p:cNvPr id="1680" name="Google Shape;1680;p137"/>
          <p:cNvSpPr txBox="1"/>
          <p:nvPr/>
        </p:nvSpPr>
        <p:spPr>
          <a:xfrm>
            <a:off x="431575" y="1277575"/>
            <a:ext cx="8473500" cy="208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595959"/>
                </a:solidFill>
                <a:latin typeface="Lexend"/>
                <a:ea typeface="Lexend"/>
                <a:cs typeface="Lexend"/>
                <a:sym typeface="Lexend"/>
              </a:rPr>
              <a:t>Best Practices:</a:t>
            </a:r>
            <a:endParaRPr sz="1800" b="1">
              <a:solidFill>
                <a:srgbClr val="595959"/>
              </a:solidFill>
              <a:latin typeface="Lexend"/>
              <a:ea typeface="Lexend"/>
              <a:cs typeface="Lexend"/>
              <a:sym typeface="Lexend"/>
            </a:endParaRPr>
          </a:p>
          <a:p>
            <a:pPr marL="457200" lvl="0" indent="-342900" algn="l" rtl="0">
              <a:lnSpc>
                <a:spcPct val="115000"/>
              </a:lnSpc>
              <a:spcBef>
                <a:spcPts val="120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Ensure augmentations don't change the meaning/label</a:t>
            </a:r>
            <a:endParaRPr sz="180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Apply augmentation equally across classes</a:t>
            </a:r>
            <a:endParaRPr sz="180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Manually check samples of augmented data</a:t>
            </a:r>
            <a:endParaRPr sz="180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Combine methods for better diversity</a:t>
            </a:r>
            <a:endParaRPr sz="1800">
              <a:solidFill>
                <a:srgbClr val="595959"/>
              </a:solidFill>
              <a:latin typeface="Lexend"/>
              <a:ea typeface="Lexend"/>
              <a:cs typeface="Lexend"/>
              <a:sym typeface="Lexend"/>
            </a:endParaRPr>
          </a:p>
          <a:p>
            <a:pPr marL="0" lvl="0" indent="0" algn="l" rtl="0">
              <a:lnSpc>
                <a:spcPct val="115000"/>
              </a:lnSpc>
              <a:spcBef>
                <a:spcPts val="0"/>
              </a:spcBef>
              <a:spcAft>
                <a:spcPts val="1200"/>
              </a:spcAft>
              <a:buNone/>
            </a:pPr>
            <a:endParaRPr sz="1800">
              <a:solidFill>
                <a:srgbClr val="595959"/>
              </a:solidFill>
              <a:latin typeface="Lexend"/>
              <a:ea typeface="Lexend"/>
              <a:cs typeface="Lexend"/>
              <a:sym typeface="Lexen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EF684D-6EE7-9DCB-53B9-5EF4AC471387}"/>
              </a:ext>
            </a:extLst>
          </p:cNvPr>
          <p:cNvSpPr txBox="1"/>
          <p:nvPr/>
        </p:nvSpPr>
        <p:spPr>
          <a:xfrm>
            <a:off x="372978" y="315122"/>
            <a:ext cx="8325854" cy="3970318"/>
          </a:xfrm>
          <a:prstGeom prst="rect">
            <a:avLst/>
          </a:prstGeom>
          <a:noFill/>
        </p:spPr>
        <p:txBody>
          <a:bodyPr wrap="square">
            <a:spAutoFit/>
          </a:bodyPr>
          <a:lstStyle/>
          <a:p>
            <a:pPr>
              <a:buNone/>
            </a:pPr>
            <a:r>
              <a:rPr lang="en-US" b="1" dirty="0"/>
              <a:t>❓ Why is data augmentation harder in NLP than in computer vision?</a:t>
            </a:r>
          </a:p>
          <a:p>
            <a:pPr>
              <a:buNone/>
            </a:pPr>
            <a:r>
              <a:rPr lang="en-US" b="1" dirty="0"/>
              <a:t>✅ Model Answer</a:t>
            </a:r>
          </a:p>
          <a:p>
            <a:pPr>
              <a:buNone/>
            </a:pPr>
            <a:r>
              <a:rPr lang="en-US" dirty="0"/>
              <a:t>Text augmentation is harder because small changes to words can alter meaning or label. Unlike images where flipping or rotating preserves semantics, replacing or deleting words in text may change sentiment or intent.</a:t>
            </a:r>
          </a:p>
          <a:p>
            <a:pPr>
              <a:buNone/>
            </a:pPr>
            <a:br>
              <a:rPr lang="en-US" dirty="0"/>
            </a:br>
            <a:endParaRPr lang="en-US" dirty="0"/>
          </a:p>
          <a:p>
            <a:pPr>
              <a:buNone/>
            </a:pPr>
            <a:r>
              <a:rPr lang="en-US" b="1" dirty="0"/>
              <a:t>🧠 Intuition</a:t>
            </a:r>
          </a:p>
          <a:p>
            <a:pPr>
              <a:buNone/>
            </a:pPr>
            <a:r>
              <a:rPr lang="en-US" dirty="0"/>
              <a:t>Changing one word in text can completely reverse meaning:</a:t>
            </a:r>
            <a:br>
              <a:rPr lang="en-US" dirty="0"/>
            </a:br>
            <a:r>
              <a:rPr lang="en-US" dirty="0"/>
              <a:t>“good” → “not good”</a:t>
            </a:r>
          </a:p>
          <a:p>
            <a:pPr>
              <a:buNone/>
            </a:pPr>
            <a:r>
              <a:rPr lang="en-US" dirty="0"/>
              <a:t>That’s why augmentation must be careful.</a:t>
            </a:r>
          </a:p>
          <a:p>
            <a:pPr>
              <a:buNone/>
            </a:pPr>
            <a:br>
              <a:rPr lang="en-US" dirty="0"/>
            </a:br>
            <a:endParaRPr lang="en-US" dirty="0"/>
          </a:p>
          <a:p>
            <a:pPr>
              <a:buNone/>
            </a:pPr>
            <a:r>
              <a:rPr lang="en-US" b="1" dirty="0"/>
              <a:t>❓ Name common text augmentation techniques.</a:t>
            </a:r>
          </a:p>
          <a:p>
            <a:pPr>
              <a:buNone/>
            </a:pPr>
            <a:r>
              <a:rPr lang="en-US" b="1" dirty="0"/>
              <a:t>✅ Model Answer</a:t>
            </a:r>
          </a:p>
          <a:p>
            <a:pPr>
              <a:buNone/>
            </a:pPr>
            <a:r>
              <a:rPr lang="en-US" dirty="0"/>
              <a:t>Common techniques include back-translation, synonym replacement, random insertion, random deletion, and random word swapping. Back-translation is often most reliable because it preserves semantic meaning.</a:t>
            </a:r>
          </a:p>
        </p:txBody>
      </p:sp>
    </p:spTree>
    <p:extLst>
      <p:ext uri="{BB962C8B-B14F-4D97-AF65-F5344CB8AC3E}">
        <p14:creationId xmlns:p14="http://schemas.microsoft.com/office/powerpoint/2010/main" val="931372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38"/>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108</a:t>
            </a:fld>
            <a:endParaRPr>
              <a:solidFill>
                <a:schemeClr val="dk1"/>
              </a:solidFill>
            </a:endParaRPr>
          </a:p>
        </p:txBody>
      </p:sp>
      <p:sp>
        <p:nvSpPr>
          <p:cNvPr id="1686" name="Google Shape;1686;p138"/>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Handling Imbalanced Data</a:t>
            </a:r>
            <a:endParaRPr sz="3400">
              <a:latin typeface="Lexend"/>
              <a:ea typeface="Lexend"/>
              <a:cs typeface="Lexend"/>
              <a:sym typeface="Lexend"/>
            </a:endParaRPr>
          </a:p>
        </p:txBody>
      </p:sp>
      <p:sp>
        <p:nvSpPr>
          <p:cNvPr id="1687" name="Google Shape;1687;p138"/>
          <p:cNvSpPr txBox="1"/>
          <p:nvPr/>
        </p:nvSpPr>
        <p:spPr>
          <a:xfrm>
            <a:off x="431575" y="1277575"/>
            <a:ext cx="5247600" cy="342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595959"/>
                </a:solidFill>
                <a:latin typeface="Lexend"/>
                <a:ea typeface="Lexend"/>
                <a:cs typeface="Lexend"/>
                <a:sym typeface="Lexend"/>
              </a:rPr>
              <a:t>Challenge:</a:t>
            </a:r>
            <a:endParaRPr sz="1800" b="1">
              <a:solidFill>
                <a:srgbClr val="595959"/>
              </a:solidFill>
              <a:latin typeface="Lexend"/>
              <a:ea typeface="Lexend"/>
              <a:cs typeface="Lexend"/>
              <a:sym typeface="Lexend"/>
            </a:endParaRPr>
          </a:p>
          <a:p>
            <a:pPr marL="0" lvl="0" indent="0" algn="l" rtl="0">
              <a:spcBef>
                <a:spcPts val="0"/>
              </a:spcBef>
              <a:spcAft>
                <a:spcPts val="0"/>
              </a:spcAft>
              <a:buNone/>
            </a:pPr>
            <a:endParaRPr sz="1800">
              <a:solidFill>
                <a:srgbClr val="595959"/>
              </a:solidFill>
              <a:latin typeface="Lexend"/>
              <a:ea typeface="Lexend"/>
              <a:cs typeface="Lexend"/>
              <a:sym typeface="Lexend"/>
            </a:endParaRPr>
          </a:p>
          <a:p>
            <a:pPr marL="0" lvl="0" indent="0" algn="l" rtl="0">
              <a:spcBef>
                <a:spcPts val="0"/>
              </a:spcBef>
              <a:spcAft>
                <a:spcPts val="0"/>
              </a:spcAft>
              <a:buNone/>
            </a:pPr>
            <a:r>
              <a:rPr lang="en" sz="1800">
                <a:solidFill>
                  <a:srgbClr val="595959"/>
                </a:solidFill>
                <a:latin typeface="Lexend"/>
                <a:ea typeface="Lexend"/>
                <a:cs typeface="Lexend"/>
                <a:sym typeface="Lexend"/>
              </a:rPr>
              <a:t>Real-world text datasets often have </a:t>
            </a:r>
            <a:r>
              <a:rPr lang="en" sz="1800" u="sng">
                <a:solidFill>
                  <a:schemeClr val="lt2"/>
                </a:solidFill>
                <a:latin typeface="Lexend"/>
                <a:ea typeface="Lexend"/>
                <a:cs typeface="Lexend"/>
                <a:sym typeface="Lexend"/>
              </a:rPr>
              <a:t>severe</a:t>
            </a:r>
            <a:r>
              <a:rPr lang="en" sz="1800">
                <a:solidFill>
                  <a:srgbClr val="595959"/>
                </a:solidFill>
                <a:latin typeface="Lexend"/>
                <a:ea typeface="Lexend"/>
                <a:cs typeface="Lexend"/>
                <a:sym typeface="Lexend"/>
              </a:rPr>
              <a:t> class imbalance:</a:t>
            </a:r>
            <a:endParaRPr sz="1800">
              <a:solidFill>
                <a:srgbClr val="595959"/>
              </a:solidFill>
              <a:latin typeface="Lexend"/>
              <a:ea typeface="Lexend"/>
              <a:cs typeface="Lexend"/>
              <a:sym typeface="Lexend"/>
            </a:endParaRPr>
          </a:p>
          <a:p>
            <a:pPr marL="457200" lvl="0" indent="-342900" algn="l" rtl="0">
              <a:lnSpc>
                <a:spcPct val="115000"/>
              </a:lnSpc>
              <a:spcBef>
                <a:spcPts val="120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Spam detection (99% normal, 1% spam)</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Hate speech detection (majority non-toxic)</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Intent classification (some intents rare)</a:t>
            </a:r>
            <a:endParaRPr sz="1800">
              <a:solidFill>
                <a:srgbClr val="595959"/>
              </a:solidFill>
              <a:latin typeface="Lexend"/>
              <a:ea typeface="Lexend"/>
              <a:cs typeface="Lexend"/>
              <a:sym typeface="Lexend"/>
            </a:endParaRPr>
          </a:p>
          <a:p>
            <a:pPr marL="0" lvl="0" indent="0" algn="l" rtl="0">
              <a:spcBef>
                <a:spcPts val="1200"/>
              </a:spcBef>
              <a:spcAft>
                <a:spcPts val="0"/>
              </a:spcAft>
              <a:buNone/>
            </a:pPr>
            <a:endParaRPr sz="1800">
              <a:solidFill>
                <a:srgbClr val="595959"/>
              </a:solidFill>
              <a:latin typeface="Lexend"/>
              <a:ea typeface="Lexend"/>
              <a:cs typeface="Lexend"/>
              <a:sym typeface="Lexend"/>
            </a:endParaRPr>
          </a:p>
          <a:p>
            <a:pPr marL="0" lvl="0" indent="0" algn="l" rtl="0">
              <a:lnSpc>
                <a:spcPct val="115000"/>
              </a:lnSpc>
              <a:spcBef>
                <a:spcPts val="0"/>
              </a:spcBef>
              <a:spcAft>
                <a:spcPts val="1200"/>
              </a:spcAft>
              <a:buNone/>
            </a:pPr>
            <a:endParaRPr sz="1800">
              <a:solidFill>
                <a:srgbClr val="595959"/>
              </a:solidFill>
              <a:latin typeface="Lexend"/>
              <a:ea typeface="Lexend"/>
              <a:cs typeface="Lexend"/>
              <a:sym typeface="Lexend"/>
            </a:endParaRPr>
          </a:p>
        </p:txBody>
      </p:sp>
      <p:pic>
        <p:nvPicPr>
          <p:cNvPr id="1688" name="Google Shape;1688;p138"/>
          <p:cNvPicPr preferRelativeResize="0"/>
          <p:nvPr/>
        </p:nvPicPr>
        <p:blipFill>
          <a:blip r:embed="rId3">
            <a:alphaModFix/>
          </a:blip>
          <a:stretch>
            <a:fillRect/>
          </a:stretch>
        </p:blipFill>
        <p:spPr>
          <a:xfrm>
            <a:off x="5831575" y="1165775"/>
            <a:ext cx="2835299" cy="3780398"/>
          </a:xfrm>
          <a:prstGeom prst="rect">
            <a:avLst/>
          </a:prstGeom>
          <a:noFill/>
          <a:ln>
            <a:noFill/>
          </a:ln>
        </p:spPr>
      </p:pic>
      <p:sp>
        <p:nvSpPr>
          <p:cNvPr id="1689" name="Google Shape;1689;p138"/>
          <p:cNvSpPr txBox="1"/>
          <p:nvPr/>
        </p:nvSpPr>
        <p:spPr>
          <a:xfrm>
            <a:off x="0" y="4911225"/>
            <a:ext cx="34677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Image Source: </a:t>
            </a:r>
            <a:r>
              <a:rPr lang="en" sz="1000"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Samuel Regan-Asante</a:t>
            </a:r>
            <a:endParaRPr sz="1000">
              <a:solidFill>
                <a:schemeClr val="dk1"/>
              </a:solidFill>
              <a:latin typeface="Lexend"/>
              <a:ea typeface="Lexend"/>
              <a:cs typeface="Lexend"/>
              <a:sym typeface="Lexen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139"/>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109</a:t>
            </a:fld>
            <a:endParaRPr>
              <a:solidFill>
                <a:schemeClr val="dk1"/>
              </a:solidFill>
            </a:endParaRPr>
          </a:p>
        </p:txBody>
      </p:sp>
      <p:sp>
        <p:nvSpPr>
          <p:cNvPr id="1695" name="Google Shape;1695;p139"/>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Handling Imbalanced Data</a:t>
            </a:r>
            <a:endParaRPr sz="3400">
              <a:latin typeface="Lexend"/>
              <a:ea typeface="Lexend"/>
              <a:cs typeface="Lexend"/>
              <a:sym typeface="Lexend"/>
            </a:endParaRPr>
          </a:p>
        </p:txBody>
      </p:sp>
      <p:sp>
        <p:nvSpPr>
          <p:cNvPr id="1696" name="Google Shape;1696;p139"/>
          <p:cNvSpPr txBox="1"/>
          <p:nvPr/>
        </p:nvSpPr>
        <p:spPr>
          <a:xfrm>
            <a:off x="431575" y="1277575"/>
            <a:ext cx="83118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595959"/>
                </a:solidFill>
                <a:latin typeface="Lexend"/>
                <a:ea typeface="Lexend"/>
                <a:cs typeface="Lexend"/>
                <a:sym typeface="Lexend"/>
              </a:rPr>
              <a:t>Sampling Techniques</a:t>
            </a:r>
            <a:endParaRPr b="1">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Undersampling majority class</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Oversampling minority class</a:t>
            </a:r>
            <a:endParaRPr>
              <a:solidFill>
                <a:srgbClr val="595959"/>
              </a:solidFill>
              <a:latin typeface="Lexend"/>
              <a:ea typeface="Lexend"/>
              <a:cs typeface="Lexend"/>
              <a:sym typeface="Lexend"/>
            </a:endParaRPr>
          </a:p>
          <a:p>
            <a:pPr marL="914400" lvl="1"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Random oversampling, SMOTE for text (with word embeddings)</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Loss Function Modifications</a:t>
            </a:r>
            <a:endParaRPr b="1">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Class weights in cross-entropy loss</a:t>
            </a:r>
            <a:endParaRPr>
              <a:solidFill>
                <a:srgbClr val="595959"/>
              </a:solidFill>
              <a:latin typeface="Lexend"/>
              <a:ea typeface="Lexend"/>
              <a:cs typeface="Lexend"/>
              <a:sym typeface="Lexend"/>
            </a:endParaRPr>
          </a:p>
          <a:p>
            <a:pPr marL="914400" lvl="1"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Inverse frequency weighting, Sqrt inverse frequency weighting</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Architectural Approaches</a:t>
            </a:r>
            <a:endParaRPr b="1">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Two-stage training</a:t>
            </a:r>
            <a:endParaRPr>
              <a:solidFill>
                <a:srgbClr val="595959"/>
              </a:solidFill>
              <a:latin typeface="Lexend"/>
              <a:ea typeface="Lexend"/>
              <a:cs typeface="Lexend"/>
              <a:sym typeface="Lexend"/>
            </a:endParaRPr>
          </a:p>
          <a:p>
            <a:pPr marL="914400" lvl="1"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First train on balanced subset</a:t>
            </a:r>
            <a:endParaRPr>
              <a:solidFill>
                <a:srgbClr val="595959"/>
              </a:solidFill>
              <a:latin typeface="Lexend"/>
              <a:ea typeface="Lexend"/>
              <a:cs typeface="Lexend"/>
              <a:sym typeface="Lexend"/>
            </a:endParaRPr>
          </a:p>
          <a:p>
            <a:pPr marL="914400" lvl="1"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Fine-tune on full dataset</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Ensemble methods</a:t>
            </a:r>
            <a:endParaRPr>
              <a:solidFill>
                <a:srgbClr val="595959"/>
              </a:solidFill>
              <a:latin typeface="Lexend"/>
              <a:ea typeface="Lexend"/>
              <a:cs typeface="Lexend"/>
              <a:sym typeface="Lexend"/>
            </a:endParaRPr>
          </a:p>
          <a:p>
            <a:pPr marL="914400" lvl="1"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Train multiple models on balanced subsets</a:t>
            </a:r>
            <a:endParaRPr>
              <a:solidFill>
                <a:srgbClr val="595959"/>
              </a:solidFill>
              <a:latin typeface="Lexend"/>
              <a:ea typeface="Lexend"/>
              <a:cs typeface="Lexend"/>
              <a:sym typeface="Lexend"/>
            </a:endParaRPr>
          </a:p>
          <a:p>
            <a:pPr marL="914400" lvl="1"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Combine predictions with weighted voting</a:t>
            </a:r>
            <a:endParaRPr>
              <a:solidFill>
                <a:srgbClr val="595959"/>
              </a:solidFill>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1"/>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582" name="Google Shape;582;p51"/>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11</a:t>
            </a:fld>
            <a:endParaRPr>
              <a:solidFill>
                <a:schemeClr val="dk1"/>
              </a:solidFill>
            </a:endParaRPr>
          </a:p>
        </p:txBody>
      </p:sp>
      <p:sp>
        <p:nvSpPr>
          <p:cNvPr id="583" name="Google Shape;583;p51"/>
          <p:cNvSpPr txBox="1"/>
          <p:nvPr/>
        </p:nvSpPr>
        <p:spPr>
          <a:xfrm>
            <a:off x="292600" y="1135025"/>
            <a:ext cx="6280200" cy="140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2"/>
                </a:solidFill>
                <a:latin typeface="Lexend"/>
                <a:ea typeface="Lexend"/>
                <a:cs typeface="Lexend"/>
                <a:sym typeface="Lexend"/>
              </a:rPr>
              <a:t>Words with different meanings (homonyms)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Words with the same meaning (synonyms)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1200"/>
              </a:spcAft>
              <a:buNone/>
            </a:pPr>
            <a:r>
              <a:rPr lang="en" sz="1800">
                <a:solidFill>
                  <a:schemeClr val="lt2"/>
                </a:solidFill>
                <a:latin typeface="Lexend"/>
                <a:ea typeface="Lexend"/>
                <a:cs typeface="Lexend"/>
                <a:sym typeface="Lexend"/>
              </a:rPr>
              <a:t>Observations are not independent. History matters.</a:t>
            </a:r>
            <a:endParaRPr sz="1800">
              <a:solidFill>
                <a:schemeClr val="lt2"/>
              </a:solidFill>
              <a:latin typeface="Lexend"/>
              <a:ea typeface="Lexend"/>
              <a:cs typeface="Lexend"/>
              <a:sym typeface="Lexend"/>
            </a:endParaRPr>
          </a:p>
        </p:txBody>
      </p:sp>
      <p:sp>
        <p:nvSpPr>
          <p:cNvPr id="584" name="Google Shape;584;p51"/>
          <p:cNvSpPr txBox="1"/>
          <p:nvPr/>
        </p:nvSpPr>
        <p:spPr>
          <a:xfrm>
            <a:off x="47950" y="3436400"/>
            <a:ext cx="5603400" cy="4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595959"/>
                </a:solidFill>
                <a:latin typeface="Golos Text"/>
                <a:ea typeface="Golos Text"/>
                <a:cs typeface="Golos Text"/>
                <a:sym typeface="Golos Text"/>
              </a:rPr>
              <a:t>The dog ate the bone. </a:t>
            </a:r>
            <a:r>
              <a:rPr lang="en" sz="2100">
                <a:solidFill>
                  <a:srgbClr val="595959"/>
                </a:solidFill>
                <a:highlight>
                  <a:srgbClr val="C9DAF8"/>
                </a:highlight>
                <a:latin typeface="Golos Text"/>
                <a:ea typeface="Golos Text"/>
                <a:cs typeface="Golos Text"/>
                <a:sym typeface="Golos Text"/>
              </a:rPr>
              <a:t>It</a:t>
            </a:r>
            <a:r>
              <a:rPr lang="en" sz="2100">
                <a:solidFill>
                  <a:srgbClr val="595959"/>
                </a:solidFill>
                <a:latin typeface="Golos Text"/>
                <a:ea typeface="Golos Text"/>
                <a:cs typeface="Golos Text"/>
                <a:sym typeface="Golos Text"/>
              </a:rPr>
              <a:t> tasted good.</a:t>
            </a:r>
            <a:endParaRPr sz="2100">
              <a:solidFill>
                <a:srgbClr val="595959"/>
              </a:solidFill>
              <a:latin typeface="Golos Text"/>
              <a:ea typeface="Golos Text"/>
              <a:cs typeface="Golos Text"/>
              <a:sym typeface="Golos Text"/>
            </a:endParaRPr>
          </a:p>
        </p:txBody>
      </p:sp>
      <p:pic>
        <p:nvPicPr>
          <p:cNvPr id="585" name="Google Shape;585;p51"/>
          <p:cNvPicPr preferRelativeResize="0"/>
          <p:nvPr/>
        </p:nvPicPr>
        <p:blipFill>
          <a:blip r:embed="rId3">
            <a:alphaModFix/>
          </a:blip>
          <a:stretch>
            <a:fillRect/>
          </a:stretch>
        </p:blipFill>
        <p:spPr>
          <a:xfrm>
            <a:off x="6405550" y="1135034"/>
            <a:ext cx="2266401" cy="3740201"/>
          </a:xfrm>
          <a:prstGeom prst="rect">
            <a:avLst/>
          </a:prstGeom>
          <a:noFill/>
          <a:ln>
            <a:noFill/>
          </a:ln>
        </p:spPr>
      </p:pic>
      <p:sp>
        <p:nvSpPr>
          <p:cNvPr id="586" name="Google Shape;586;p51"/>
          <p:cNvSpPr txBox="1"/>
          <p:nvPr/>
        </p:nvSpPr>
        <p:spPr>
          <a:xfrm>
            <a:off x="0" y="4911225"/>
            <a:ext cx="34677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Image Source: </a:t>
            </a:r>
            <a:r>
              <a:rPr lang="en" sz="1000"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Karin Hiselius</a:t>
            </a:r>
            <a:r>
              <a:rPr lang="en" sz="1000">
                <a:solidFill>
                  <a:schemeClr val="dk1"/>
                </a:solidFill>
                <a:latin typeface="Lexend"/>
                <a:ea typeface="Lexend"/>
                <a:cs typeface="Lexend"/>
                <a:sym typeface="Lexend"/>
              </a:rPr>
              <a:t> </a:t>
            </a:r>
            <a:endParaRPr sz="1000">
              <a:solidFill>
                <a:schemeClr val="dk1"/>
              </a:solidFill>
              <a:latin typeface="Lexend"/>
              <a:ea typeface="Lexend"/>
              <a:cs typeface="Lexend"/>
              <a:sym typeface="Lexen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DD1CD3-587A-08B2-1E54-A5C71897E782}"/>
              </a:ext>
            </a:extLst>
          </p:cNvPr>
          <p:cNvSpPr txBox="1"/>
          <p:nvPr/>
        </p:nvSpPr>
        <p:spPr>
          <a:xfrm>
            <a:off x="505326" y="1020487"/>
            <a:ext cx="8181474" cy="2246769"/>
          </a:xfrm>
          <a:prstGeom prst="rect">
            <a:avLst/>
          </a:prstGeom>
          <a:noFill/>
        </p:spPr>
        <p:txBody>
          <a:bodyPr wrap="square">
            <a:spAutoFit/>
          </a:bodyPr>
          <a:lstStyle/>
          <a:p>
            <a:pPr>
              <a:buNone/>
            </a:pPr>
            <a:r>
              <a:rPr lang="en-US" b="1" dirty="0"/>
              <a:t>❓ Why is class imbalance a serious issue in NLP?</a:t>
            </a:r>
          </a:p>
          <a:p>
            <a:pPr>
              <a:buNone/>
            </a:pPr>
            <a:r>
              <a:rPr lang="en-US" b="1" dirty="0"/>
              <a:t>✅ Model Answer</a:t>
            </a:r>
          </a:p>
          <a:p>
            <a:pPr>
              <a:buNone/>
            </a:pPr>
            <a:r>
              <a:rPr lang="en-US" dirty="0"/>
              <a:t>In imbalanced datasets, models tend to favor the majority class, leading to poor performance on minority classes. This results in misleading accuracy scores and poor real-world generalization.</a:t>
            </a:r>
          </a:p>
          <a:p>
            <a:pPr>
              <a:buNone/>
            </a:pPr>
            <a:br>
              <a:rPr lang="en-US" dirty="0"/>
            </a:br>
            <a:endParaRPr lang="en-US" dirty="0"/>
          </a:p>
          <a:p>
            <a:pPr>
              <a:buNone/>
            </a:pPr>
            <a:r>
              <a:rPr lang="en-US" b="1" dirty="0"/>
              <a:t>❓ How can we handle imbalance?</a:t>
            </a:r>
          </a:p>
          <a:p>
            <a:pPr>
              <a:buNone/>
            </a:pPr>
            <a:r>
              <a:rPr lang="en-US" b="1" dirty="0"/>
              <a:t>✅ Model Answer</a:t>
            </a:r>
          </a:p>
          <a:p>
            <a:pPr>
              <a:buNone/>
            </a:pPr>
            <a:r>
              <a:rPr lang="en-US" dirty="0"/>
              <a:t>Imbalance can be addressed through sampling techniques (oversampling/</a:t>
            </a:r>
            <a:r>
              <a:rPr lang="en-US" dirty="0" err="1"/>
              <a:t>undersampling</a:t>
            </a:r>
            <a:r>
              <a:rPr lang="en-US" dirty="0"/>
              <a:t>), modifying the loss function using class weights, or using ensemble methods trained on balanced subsets.</a:t>
            </a:r>
          </a:p>
        </p:txBody>
      </p:sp>
    </p:spTree>
    <p:extLst>
      <p:ext uri="{BB962C8B-B14F-4D97-AF65-F5344CB8AC3E}">
        <p14:creationId xmlns:p14="http://schemas.microsoft.com/office/powerpoint/2010/main" val="23174222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40"/>
          <p:cNvSpPr txBox="1">
            <a:spLocks noGrp="1"/>
          </p:cNvSpPr>
          <p:nvPr>
            <p:ph type="sldNum" idx="4294967295"/>
          </p:nvPr>
        </p:nvSpPr>
        <p:spPr>
          <a:xfrm>
            <a:off x="8253525" y="298850"/>
            <a:ext cx="5691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111</a:t>
            </a:fld>
            <a:endParaRPr>
              <a:solidFill>
                <a:schemeClr val="dk1"/>
              </a:solidFill>
            </a:endParaRPr>
          </a:p>
        </p:txBody>
      </p:sp>
      <p:sp>
        <p:nvSpPr>
          <p:cNvPr id="1702" name="Google Shape;1702;p140"/>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Data Splitting Best Practices</a:t>
            </a:r>
            <a:endParaRPr sz="3400">
              <a:latin typeface="Lexend"/>
              <a:ea typeface="Lexend"/>
              <a:cs typeface="Lexend"/>
              <a:sym typeface="Lexend"/>
            </a:endParaRPr>
          </a:p>
        </p:txBody>
      </p:sp>
      <p:sp>
        <p:nvSpPr>
          <p:cNvPr id="1703" name="Google Shape;1703;p140"/>
          <p:cNvSpPr txBox="1"/>
          <p:nvPr/>
        </p:nvSpPr>
        <p:spPr>
          <a:xfrm>
            <a:off x="431575" y="1277575"/>
            <a:ext cx="72423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595959"/>
                </a:solidFill>
                <a:latin typeface="Lexend"/>
                <a:ea typeface="Lexend"/>
                <a:cs typeface="Lexend"/>
                <a:sym typeface="Lexend"/>
              </a:rPr>
              <a:t>Challenges:</a:t>
            </a:r>
            <a:endParaRPr sz="1800" b="1">
              <a:solidFill>
                <a:srgbClr val="595959"/>
              </a:solidFill>
              <a:latin typeface="Lexend"/>
              <a:ea typeface="Lexend"/>
              <a:cs typeface="Lexend"/>
              <a:sym typeface="Lexend"/>
            </a:endParaRPr>
          </a:p>
          <a:p>
            <a:pPr marL="0" lvl="0" indent="0" algn="l" rtl="0">
              <a:spcBef>
                <a:spcPts val="0"/>
              </a:spcBef>
              <a:spcAft>
                <a:spcPts val="0"/>
              </a:spcAft>
              <a:buNone/>
            </a:pPr>
            <a:endParaRPr sz="1800" b="1">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Temporal dependencies in text data</a:t>
            </a:r>
            <a:endParaRPr sz="1800">
              <a:solidFill>
                <a:srgbClr val="595959"/>
              </a:solidFill>
              <a:latin typeface="Lexend"/>
              <a:ea typeface="Lexend"/>
              <a:cs typeface="Lexend"/>
              <a:sym typeface="Lexend"/>
            </a:endParaRPr>
          </a:p>
          <a:p>
            <a:pPr marL="914400" lvl="1"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News articles should be split by date</a:t>
            </a:r>
            <a:endParaRPr sz="1800">
              <a:solidFill>
                <a:srgbClr val="595959"/>
              </a:solidFill>
              <a:latin typeface="Lexend"/>
              <a:ea typeface="Lexend"/>
              <a:cs typeface="Lexend"/>
              <a:sym typeface="Lexend"/>
            </a:endParaRPr>
          </a:p>
          <a:p>
            <a:pPr marL="914400" lvl="1"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Social media conversations need chronological splits</a:t>
            </a:r>
            <a:endParaRPr sz="180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Cross-contamination between splits</a:t>
            </a:r>
            <a:endParaRPr sz="1800">
              <a:solidFill>
                <a:srgbClr val="595959"/>
              </a:solidFill>
              <a:latin typeface="Lexend"/>
              <a:ea typeface="Lexend"/>
              <a:cs typeface="Lexend"/>
              <a:sym typeface="Lexend"/>
            </a:endParaRPr>
          </a:p>
          <a:p>
            <a:pPr marL="914400" lvl="1"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Similar documents may appear across splits</a:t>
            </a:r>
            <a:endParaRPr sz="1800">
              <a:solidFill>
                <a:srgbClr val="595959"/>
              </a:solidFill>
              <a:latin typeface="Lexend"/>
              <a:ea typeface="Lexend"/>
              <a:cs typeface="Lexend"/>
              <a:sym typeface="Lexend"/>
            </a:endParaRPr>
          </a:p>
          <a:p>
            <a:pPr marL="914400" lvl="1"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Duplicate or near-duplicate content</a:t>
            </a:r>
            <a:endParaRPr sz="1800">
              <a:solidFill>
                <a:srgbClr val="595959"/>
              </a:solidFill>
              <a:latin typeface="Lexend"/>
              <a:ea typeface="Lexend"/>
              <a:cs typeface="Lexend"/>
              <a:sym typeface="Lexend"/>
            </a:endParaRPr>
          </a:p>
          <a:p>
            <a:pPr marL="0" lvl="0" indent="0" algn="l" rtl="0">
              <a:spcBef>
                <a:spcPts val="0"/>
              </a:spcBef>
              <a:spcAft>
                <a:spcPts val="0"/>
              </a:spcAft>
              <a:buNone/>
            </a:pPr>
            <a:endParaRPr sz="1800">
              <a:solidFill>
                <a:srgbClr val="595959"/>
              </a:solidFill>
              <a:latin typeface="Lexend"/>
              <a:ea typeface="Lexend"/>
              <a:cs typeface="Lexend"/>
              <a:sym typeface="Lexend"/>
            </a:endParaRPr>
          </a:p>
          <a:p>
            <a:pPr marL="0" lvl="0" indent="0" algn="l" rtl="0">
              <a:lnSpc>
                <a:spcPct val="115000"/>
              </a:lnSpc>
              <a:spcBef>
                <a:spcPts val="0"/>
              </a:spcBef>
              <a:spcAft>
                <a:spcPts val="1200"/>
              </a:spcAft>
              <a:buNone/>
            </a:pPr>
            <a:endParaRPr sz="1800">
              <a:solidFill>
                <a:srgbClr val="595959"/>
              </a:solidFill>
              <a:latin typeface="Lexend"/>
              <a:ea typeface="Lexend"/>
              <a:cs typeface="Lexend"/>
              <a:sym typeface="Lexen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141"/>
          <p:cNvSpPr txBox="1">
            <a:spLocks noGrp="1"/>
          </p:cNvSpPr>
          <p:nvPr>
            <p:ph type="sldNum" idx="4294967295"/>
          </p:nvPr>
        </p:nvSpPr>
        <p:spPr>
          <a:xfrm>
            <a:off x="8236425" y="298850"/>
            <a:ext cx="5862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112</a:t>
            </a:fld>
            <a:endParaRPr>
              <a:solidFill>
                <a:schemeClr val="dk1"/>
              </a:solidFill>
            </a:endParaRPr>
          </a:p>
        </p:txBody>
      </p:sp>
      <p:sp>
        <p:nvSpPr>
          <p:cNvPr id="1709" name="Google Shape;1709;p141"/>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Data Splitting Best Practices</a:t>
            </a:r>
            <a:endParaRPr sz="3400">
              <a:latin typeface="Lexend"/>
              <a:ea typeface="Lexend"/>
              <a:cs typeface="Lexend"/>
              <a:sym typeface="Lexend"/>
            </a:endParaRPr>
          </a:p>
        </p:txBody>
      </p:sp>
      <p:sp>
        <p:nvSpPr>
          <p:cNvPr id="1710" name="Google Shape;1710;p141"/>
          <p:cNvSpPr txBox="1"/>
          <p:nvPr/>
        </p:nvSpPr>
        <p:spPr>
          <a:xfrm>
            <a:off x="431575" y="1277575"/>
            <a:ext cx="7242300" cy="2647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Split by document source/author when possible</a:t>
            </a:r>
            <a:endParaRPr sz="1600">
              <a:solidFill>
                <a:srgbClr val="595959"/>
              </a:solidFill>
              <a:latin typeface="Lexend"/>
              <a:ea typeface="Lexend"/>
              <a:cs typeface="Lexend"/>
              <a:sym typeface="Lexend"/>
            </a:endParaRPr>
          </a:p>
          <a:p>
            <a:pPr marL="914400" lvl="1"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Prevents data leakage from writing style</a:t>
            </a:r>
            <a:endParaRPr sz="1600">
              <a:solidFill>
                <a:srgbClr val="595959"/>
              </a:solidFill>
              <a:latin typeface="Lexend"/>
              <a:ea typeface="Lexend"/>
              <a:cs typeface="Lexend"/>
              <a:sym typeface="Lexend"/>
            </a:endParaRPr>
          </a:p>
          <a:p>
            <a:pPr marL="914400" lvl="1"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Important for authorship attribution tasks</a:t>
            </a:r>
            <a:endParaRPr sz="1600">
              <a:solidFill>
                <a:srgbClr val="595959"/>
              </a:solidFill>
              <a:latin typeface="Lexend"/>
              <a:ea typeface="Lexend"/>
              <a:cs typeface="Lexend"/>
              <a:sym typeface="Lexend"/>
            </a:endParaRPr>
          </a:p>
          <a:p>
            <a:pPr marL="457200" lvl="0"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Maintain similar topic distributions across splits</a:t>
            </a:r>
            <a:endParaRPr sz="1600">
              <a:solidFill>
                <a:srgbClr val="595959"/>
              </a:solidFill>
              <a:latin typeface="Lexend"/>
              <a:ea typeface="Lexend"/>
              <a:cs typeface="Lexend"/>
              <a:sym typeface="Lexend"/>
            </a:endParaRPr>
          </a:p>
          <a:p>
            <a:pPr marL="457200" lvl="0"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Account for domain shift between train/val/test</a:t>
            </a:r>
            <a:endParaRPr sz="1600">
              <a:solidFill>
                <a:srgbClr val="595959"/>
              </a:solidFill>
              <a:latin typeface="Lexend"/>
              <a:ea typeface="Lexend"/>
              <a:cs typeface="Lexend"/>
              <a:sym typeface="Lexend"/>
            </a:endParaRPr>
          </a:p>
          <a:p>
            <a:pPr marL="457200" lvl="0"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Conversation data</a:t>
            </a:r>
            <a:endParaRPr sz="1600">
              <a:solidFill>
                <a:srgbClr val="595959"/>
              </a:solidFill>
              <a:latin typeface="Lexend"/>
              <a:ea typeface="Lexend"/>
              <a:cs typeface="Lexend"/>
              <a:sym typeface="Lexend"/>
            </a:endParaRPr>
          </a:p>
          <a:p>
            <a:pPr marL="914400" lvl="1"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Split by conversation thread, not individual messages</a:t>
            </a:r>
            <a:endParaRPr sz="1600">
              <a:solidFill>
                <a:srgbClr val="595959"/>
              </a:solidFill>
              <a:latin typeface="Lexend"/>
              <a:ea typeface="Lexend"/>
              <a:cs typeface="Lexend"/>
              <a:sym typeface="Lexend"/>
            </a:endParaRPr>
          </a:p>
          <a:p>
            <a:pPr marL="914400" lvl="1"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Keep context-reply pairs together</a:t>
            </a:r>
            <a:endParaRPr sz="1600">
              <a:solidFill>
                <a:srgbClr val="595959"/>
              </a:solidFill>
              <a:latin typeface="Lexend"/>
              <a:ea typeface="Lexend"/>
              <a:cs typeface="Lexend"/>
              <a:sym typeface="Lexend"/>
            </a:endParaRPr>
          </a:p>
          <a:p>
            <a:pPr marL="457200" lvl="0"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Sequential data</a:t>
            </a:r>
            <a:endParaRPr sz="1600">
              <a:solidFill>
                <a:srgbClr val="595959"/>
              </a:solidFill>
              <a:latin typeface="Lexend"/>
              <a:ea typeface="Lexend"/>
              <a:cs typeface="Lexend"/>
              <a:sym typeface="Lexend"/>
            </a:endParaRPr>
          </a:p>
          <a:p>
            <a:pPr marL="914400" lvl="1"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Time-based splits for forecasting tasks</a:t>
            </a:r>
            <a:endParaRPr sz="1600">
              <a:solidFill>
                <a:srgbClr val="595959"/>
              </a:solidFill>
              <a:latin typeface="Lexend"/>
              <a:ea typeface="Lexend"/>
              <a:cs typeface="Lexend"/>
              <a:sym typeface="Lexen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9BF830-DEDB-63EA-4A17-E46D925613C5}"/>
              </a:ext>
            </a:extLst>
          </p:cNvPr>
          <p:cNvSpPr txBox="1"/>
          <p:nvPr/>
        </p:nvSpPr>
        <p:spPr>
          <a:xfrm>
            <a:off x="457200" y="912765"/>
            <a:ext cx="8578516" cy="2246769"/>
          </a:xfrm>
          <a:prstGeom prst="rect">
            <a:avLst/>
          </a:prstGeom>
          <a:noFill/>
        </p:spPr>
        <p:txBody>
          <a:bodyPr wrap="square">
            <a:spAutoFit/>
          </a:bodyPr>
          <a:lstStyle/>
          <a:p>
            <a:pPr>
              <a:buNone/>
            </a:pPr>
            <a:r>
              <a:rPr lang="en-US" b="1" dirty="0"/>
              <a:t>❓ Why is random splitting sometimes dangerous in NLP?</a:t>
            </a:r>
          </a:p>
          <a:p>
            <a:pPr>
              <a:buNone/>
            </a:pPr>
            <a:r>
              <a:rPr lang="en-US" b="1" dirty="0"/>
              <a:t>✅ Model Answer</a:t>
            </a:r>
          </a:p>
          <a:p>
            <a:pPr>
              <a:buNone/>
            </a:pPr>
            <a:r>
              <a:rPr lang="en-US" dirty="0"/>
              <a:t>Random splitting can cause data leakage when similar or duplicate documents appear across train and test sets. This leads to overly optimistic evaluation results.</a:t>
            </a:r>
          </a:p>
          <a:p>
            <a:pPr>
              <a:buNone/>
            </a:pPr>
            <a:br>
              <a:rPr lang="en-US" dirty="0"/>
            </a:br>
            <a:endParaRPr lang="en-US" dirty="0"/>
          </a:p>
          <a:p>
            <a:pPr>
              <a:buNone/>
            </a:pPr>
            <a:r>
              <a:rPr lang="en-US" b="1" dirty="0"/>
              <a:t>❓ What is best practice for splitting sequential or conversational data?</a:t>
            </a:r>
          </a:p>
          <a:p>
            <a:pPr>
              <a:buNone/>
            </a:pPr>
            <a:r>
              <a:rPr lang="en-US" b="1" dirty="0"/>
              <a:t>✅ Model Answer</a:t>
            </a:r>
          </a:p>
          <a:p>
            <a:pPr>
              <a:buNone/>
            </a:pPr>
            <a:r>
              <a:rPr lang="en-US" dirty="0"/>
              <a:t>Sequential data should be split chronologically to prevent future information from leaking into training. Conversation data should be split by entire threads rather than individual messages.</a:t>
            </a:r>
          </a:p>
        </p:txBody>
      </p:sp>
    </p:spTree>
    <p:extLst>
      <p:ext uri="{BB962C8B-B14F-4D97-AF65-F5344CB8AC3E}">
        <p14:creationId xmlns:p14="http://schemas.microsoft.com/office/powerpoint/2010/main" val="7836373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42"/>
          <p:cNvSpPr txBox="1">
            <a:spLocks noGrp="1"/>
          </p:cNvSpPr>
          <p:nvPr>
            <p:ph type="sldNum" idx="4294967295"/>
          </p:nvPr>
        </p:nvSpPr>
        <p:spPr>
          <a:xfrm>
            <a:off x="8253525" y="298850"/>
            <a:ext cx="5691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114</a:t>
            </a:fld>
            <a:endParaRPr>
              <a:solidFill>
                <a:schemeClr val="dk1"/>
              </a:solidFill>
            </a:endParaRPr>
          </a:p>
        </p:txBody>
      </p:sp>
      <p:sp>
        <p:nvSpPr>
          <p:cNvPr id="1716" name="Google Shape;1716;p142"/>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Transfer Learning / FT</a:t>
            </a:r>
            <a:endParaRPr sz="3400">
              <a:latin typeface="Lexend"/>
              <a:ea typeface="Lexend"/>
              <a:cs typeface="Lexend"/>
              <a:sym typeface="Lexend"/>
            </a:endParaRPr>
          </a:p>
        </p:txBody>
      </p:sp>
      <p:sp>
        <p:nvSpPr>
          <p:cNvPr id="1717" name="Google Shape;1717;p142"/>
          <p:cNvSpPr txBox="1"/>
          <p:nvPr/>
        </p:nvSpPr>
        <p:spPr>
          <a:xfrm>
            <a:off x="431575" y="1277575"/>
            <a:ext cx="7242300" cy="312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595959"/>
                </a:solidFill>
                <a:latin typeface="Lexend"/>
                <a:ea typeface="Lexend"/>
                <a:cs typeface="Lexend"/>
                <a:sym typeface="Lexend"/>
              </a:rPr>
              <a:t>Full Fine-tuning</a:t>
            </a:r>
            <a:endParaRPr b="1">
              <a:solidFill>
                <a:srgbClr val="595959"/>
              </a:solidFill>
              <a:latin typeface="Lexend"/>
              <a:ea typeface="Lexend"/>
              <a:cs typeface="Lexend"/>
              <a:sym typeface="Lexend"/>
            </a:endParaRPr>
          </a:p>
          <a:p>
            <a:pPr marL="457200" lvl="0"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Update all model parameters</a:t>
            </a:r>
            <a:endParaRPr>
              <a:solidFill>
                <a:srgbClr val="595959"/>
              </a:solidFill>
              <a:latin typeface="Lexend"/>
              <a:ea typeface="Lexend"/>
              <a:cs typeface="Lexend"/>
              <a:sym typeface="Lexend"/>
            </a:endParaRPr>
          </a:p>
          <a:p>
            <a:pPr marL="457200" lvl="0"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Requires more compute and data</a:t>
            </a:r>
            <a:endParaRPr>
              <a:solidFill>
                <a:srgbClr val="595959"/>
              </a:solidFill>
              <a:latin typeface="Lexend"/>
              <a:ea typeface="Lexend"/>
              <a:cs typeface="Lexend"/>
              <a:sym typeface="Lexend"/>
            </a:endParaRPr>
          </a:p>
          <a:p>
            <a:pPr marL="457200" lvl="0" indent="0" algn="l" rtl="0">
              <a:lnSpc>
                <a:spcPct val="115000"/>
              </a:lnSpc>
              <a:spcBef>
                <a:spcPts val="0"/>
              </a:spcBef>
              <a:spcAft>
                <a:spcPts val="0"/>
              </a:spcAft>
              <a:buNone/>
            </a:pP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b="1">
                <a:solidFill>
                  <a:srgbClr val="595959"/>
                </a:solidFill>
                <a:latin typeface="Lexend"/>
                <a:ea typeface="Lexend"/>
                <a:cs typeface="Lexend"/>
                <a:sym typeface="Lexend"/>
              </a:rPr>
              <a:t>Frozen Backbone</a:t>
            </a:r>
            <a:endParaRPr b="1">
              <a:solidFill>
                <a:srgbClr val="595959"/>
              </a:solidFill>
              <a:latin typeface="Lexend"/>
              <a:ea typeface="Lexend"/>
              <a:cs typeface="Lexend"/>
              <a:sym typeface="Lexend"/>
            </a:endParaRPr>
          </a:p>
          <a:p>
            <a:pPr marL="457200" lvl="0"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Only train task-specific layers</a:t>
            </a:r>
            <a:endParaRPr>
              <a:solidFill>
                <a:srgbClr val="595959"/>
              </a:solidFill>
              <a:latin typeface="Lexend"/>
              <a:ea typeface="Lexend"/>
              <a:cs typeface="Lexend"/>
              <a:sym typeface="Lexend"/>
            </a:endParaRPr>
          </a:p>
          <a:p>
            <a:pPr marL="457200" lvl="0"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Preserves pretrained knowledge</a:t>
            </a:r>
            <a:endParaRPr>
              <a:solidFill>
                <a:srgbClr val="595959"/>
              </a:solidFill>
              <a:latin typeface="Lexend"/>
              <a:ea typeface="Lexend"/>
              <a:cs typeface="Lexend"/>
              <a:sym typeface="Lexend"/>
            </a:endParaRPr>
          </a:p>
          <a:p>
            <a:pPr marL="457200" lvl="0"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Less prone to overfitting</a:t>
            </a:r>
            <a:endParaRPr>
              <a:solidFill>
                <a:srgbClr val="595959"/>
              </a:solidFill>
              <a:latin typeface="Lexend"/>
              <a:ea typeface="Lexend"/>
              <a:cs typeface="Lexend"/>
              <a:sym typeface="Lexend"/>
            </a:endParaRPr>
          </a:p>
          <a:p>
            <a:pPr marL="457200" lvl="0" indent="0" algn="l" rtl="0">
              <a:lnSpc>
                <a:spcPct val="115000"/>
              </a:lnSpc>
              <a:spcBef>
                <a:spcPts val="0"/>
              </a:spcBef>
              <a:spcAft>
                <a:spcPts val="0"/>
              </a:spcAft>
              <a:buNone/>
            </a:pP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b="1">
                <a:solidFill>
                  <a:srgbClr val="595959"/>
                </a:solidFill>
                <a:latin typeface="Lexend"/>
                <a:ea typeface="Lexend"/>
                <a:cs typeface="Lexend"/>
                <a:sym typeface="Lexend"/>
              </a:rPr>
              <a:t>Partial Freezing</a:t>
            </a:r>
            <a:endParaRPr b="1">
              <a:solidFill>
                <a:srgbClr val="595959"/>
              </a:solidFill>
              <a:latin typeface="Lexend"/>
              <a:ea typeface="Lexend"/>
              <a:cs typeface="Lexend"/>
              <a:sym typeface="Lexend"/>
            </a:endParaRPr>
          </a:p>
          <a:p>
            <a:pPr marL="457200" lvl="0"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Update only top N layers</a:t>
            </a:r>
            <a:endParaRPr>
              <a:solidFill>
                <a:srgbClr val="595959"/>
              </a:solidFill>
              <a:latin typeface="Lexend"/>
              <a:ea typeface="Lexend"/>
              <a:cs typeface="Lexend"/>
              <a:sym typeface="Lexend"/>
            </a:endParaRPr>
          </a:p>
          <a:p>
            <a:pPr marL="457200" lvl="0"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Common strategy: freeze embeddings + first few layers</a:t>
            </a:r>
            <a:endParaRPr>
              <a:solidFill>
                <a:srgbClr val="595959"/>
              </a:solidFill>
              <a:latin typeface="Lexend"/>
              <a:ea typeface="Lexend"/>
              <a:cs typeface="Lexend"/>
              <a:sym typeface="Lexen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43"/>
          <p:cNvSpPr txBox="1">
            <a:spLocks noGrp="1"/>
          </p:cNvSpPr>
          <p:nvPr>
            <p:ph type="sldNum" idx="4294967295"/>
          </p:nvPr>
        </p:nvSpPr>
        <p:spPr>
          <a:xfrm>
            <a:off x="8279150" y="298850"/>
            <a:ext cx="5436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115</a:t>
            </a:fld>
            <a:endParaRPr>
              <a:solidFill>
                <a:schemeClr val="dk1"/>
              </a:solidFill>
            </a:endParaRPr>
          </a:p>
        </p:txBody>
      </p:sp>
      <p:sp>
        <p:nvSpPr>
          <p:cNvPr id="1723" name="Google Shape;1723;p143"/>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Transfer Learning / FT</a:t>
            </a:r>
            <a:endParaRPr sz="3400">
              <a:latin typeface="Lexend"/>
              <a:ea typeface="Lexend"/>
              <a:cs typeface="Lexend"/>
              <a:sym typeface="Lexend"/>
            </a:endParaRPr>
          </a:p>
        </p:txBody>
      </p:sp>
      <p:sp>
        <p:nvSpPr>
          <p:cNvPr id="1724" name="Google Shape;1724;p143"/>
          <p:cNvSpPr txBox="1"/>
          <p:nvPr/>
        </p:nvSpPr>
        <p:spPr>
          <a:xfrm>
            <a:off x="431575" y="1277575"/>
            <a:ext cx="7242300" cy="312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595959"/>
                </a:solidFill>
                <a:latin typeface="Lexend"/>
                <a:ea typeface="Lexend"/>
                <a:cs typeface="Lexend"/>
                <a:sym typeface="Lexend"/>
              </a:rPr>
              <a:t>Gradual Unfreezing</a:t>
            </a:r>
            <a:endParaRPr b="1">
              <a:solidFill>
                <a:srgbClr val="595959"/>
              </a:solidFill>
              <a:latin typeface="Lexend"/>
              <a:ea typeface="Lexend"/>
              <a:cs typeface="Lexend"/>
              <a:sym typeface="Lexend"/>
            </a:endParaRPr>
          </a:p>
          <a:p>
            <a:pPr marL="0" lvl="0" indent="0" algn="l" rtl="0">
              <a:lnSpc>
                <a:spcPct val="115000"/>
              </a:lnSpc>
              <a:spcBef>
                <a:spcPts val="0"/>
              </a:spcBef>
              <a:spcAft>
                <a:spcPts val="0"/>
              </a:spcAft>
              <a:buNone/>
            </a:pP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a:solidFill>
                  <a:srgbClr val="595959"/>
                </a:solidFill>
                <a:latin typeface="Lexend"/>
                <a:ea typeface="Lexend"/>
                <a:cs typeface="Lexend"/>
                <a:sym typeface="Lexend"/>
              </a:rPr>
              <a:t>Process: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Start with all layers frozen except final layer</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Train for N epochs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Unfreeze next layer</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Repeat until desired depth</a:t>
            </a: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a:solidFill>
                  <a:srgbClr val="595959"/>
                </a:solidFill>
                <a:latin typeface="Lexend"/>
                <a:ea typeface="Lexend"/>
                <a:cs typeface="Lexend"/>
                <a:sym typeface="Lexend"/>
              </a:rPr>
              <a:t>Benefits: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Prevents sudden changes to pretrained weights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Allows model to adapt gradually</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Reduces overfitting risk</a:t>
            </a:r>
            <a:endParaRPr>
              <a:solidFill>
                <a:srgbClr val="595959"/>
              </a:solidFill>
              <a:latin typeface="Lexend"/>
              <a:ea typeface="Lexend"/>
              <a:cs typeface="Lexend"/>
              <a:sym typeface="Lexen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D25F36-A24E-59F8-443E-2737FC25FAF8}"/>
              </a:ext>
            </a:extLst>
          </p:cNvPr>
          <p:cNvSpPr txBox="1"/>
          <p:nvPr/>
        </p:nvSpPr>
        <p:spPr>
          <a:xfrm>
            <a:off x="385011" y="912765"/>
            <a:ext cx="6472989" cy="2677656"/>
          </a:xfrm>
          <a:prstGeom prst="rect">
            <a:avLst/>
          </a:prstGeom>
          <a:noFill/>
        </p:spPr>
        <p:txBody>
          <a:bodyPr wrap="square">
            <a:spAutoFit/>
          </a:bodyPr>
          <a:lstStyle/>
          <a:p>
            <a:pPr>
              <a:buNone/>
            </a:pPr>
            <a:r>
              <a:rPr lang="en-US" b="1" dirty="0"/>
              <a:t>❓ What is the difference between full fine-tuning and frozen backbone?</a:t>
            </a:r>
          </a:p>
          <a:p>
            <a:pPr>
              <a:buNone/>
            </a:pPr>
            <a:r>
              <a:rPr lang="en-US" b="1" dirty="0"/>
              <a:t>✅ Model Answer</a:t>
            </a:r>
          </a:p>
          <a:p>
            <a:pPr>
              <a:buNone/>
            </a:pPr>
            <a:r>
              <a:rPr lang="en-US" dirty="0"/>
              <a:t>Full fine-tuning updates all model parameters, while frozen backbone training keeps pretrained layers fixed and only trains task-specific layers. Freezing reduces overfitting and computational cost.</a:t>
            </a:r>
          </a:p>
          <a:p>
            <a:pPr>
              <a:buNone/>
            </a:pPr>
            <a:br>
              <a:rPr lang="en-US" dirty="0"/>
            </a:br>
            <a:endParaRPr lang="en-US" dirty="0"/>
          </a:p>
          <a:p>
            <a:pPr>
              <a:buNone/>
            </a:pPr>
            <a:r>
              <a:rPr lang="en-US" b="1" dirty="0"/>
              <a:t>❓ What is gradual unfreezing?</a:t>
            </a:r>
          </a:p>
          <a:p>
            <a:pPr>
              <a:buNone/>
            </a:pPr>
            <a:r>
              <a:rPr lang="en-US" b="1" dirty="0"/>
              <a:t>✅ Model Answer</a:t>
            </a:r>
          </a:p>
          <a:p>
            <a:pPr>
              <a:buNone/>
            </a:pPr>
            <a:r>
              <a:rPr lang="en-US" dirty="0"/>
              <a:t>Gradual unfreezing involves training the final layer first, then progressively unfreezing earlier layers. This prevents sudden disruption of pretrained weights and stabilizes training.</a:t>
            </a:r>
          </a:p>
        </p:txBody>
      </p:sp>
    </p:spTree>
    <p:extLst>
      <p:ext uri="{BB962C8B-B14F-4D97-AF65-F5344CB8AC3E}">
        <p14:creationId xmlns:p14="http://schemas.microsoft.com/office/powerpoint/2010/main" val="17923724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669F5-7BEB-FCEE-2EFE-B8C8BFF443E9}"/>
              </a:ext>
            </a:extLst>
          </p:cNvPr>
          <p:cNvSpPr txBox="1"/>
          <p:nvPr/>
        </p:nvSpPr>
        <p:spPr>
          <a:xfrm>
            <a:off x="529389" y="1559096"/>
            <a:ext cx="8373979" cy="1169551"/>
          </a:xfrm>
          <a:prstGeom prst="rect">
            <a:avLst/>
          </a:prstGeom>
          <a:noFill/>
        </p:spPr>
        <p:txBody>
          <a:bodyPr wrap="square">
            <a:spAutoFit/>
          </a:bodyPr>
          <a:lstStyle/>
          <a:p>
            <a:pPr>
              <a:buNone/>
            </a:pPr>
            <a:r>
              <a:rPr lang="en-US" b="1" dirty="0"/>
              <a:t>❓ What is the difference between NLTK, </a:t>
            </a:r>
            <a:r>
              <a:rPr lang="en-US" b="1" dirty="0" err="1"/>
              <a:t>spaCy</a:t>
            </a:r>
            <a:r>
              <a:rPr lang="en-US" b="1" dirty="0"/>
              <a:t>, and </a:t>
            </a:r>
            <a:r>
              <a:rPr lang="en-US" b="1" dirty="0" err="1"/>
              <a:t>HuggingFace</a:t>
            </a:r>
            <a:r>
              <a:rPr lang="en-US" b="1" dirty="0"/>
              <a:t> Transformers?</a:t>
            </a:r>
          </a:p>
          <a:p>
            <a:pPr>
              <a:buNone/>
            </a:pPr>
            <a:r>
              <a:rPr lang="en-US" b="1" dirty="0"/>
              <a:t>✅ Model Answer</a:t>
            </a:r>
          </a:p>
          <a:p>
            <a:pPr>
              <a:buNone/>
            </a:pPr>
            <a:r>
              <a:rPr lang="en-US" dirty="0"/>
              <a:t>NLTK is primarily used for traditional NLP tasks and educational purposes. </a:t>
            </a:r>
            <a:r>
              <a:rPr lang="en-US" dirty="0" err="1"/>
              <a:t>spaCy</a:t>
            </a:r>
            <a:r>
              <a:rPr lang="en-US" dirty="0"/>
              <a:t> provides efficient industrial-grade NLP pipelines. </a:t>
            </a:r>
            <a:r>
              <a:rPr lang="en-US" dirty="0" err="1"/>
              <a:t>HuggingFace</a:t>
            </a:r>
            <a:r>
              <a:rPr lang="en-US" dirty="0"/>
              <a:t> Transformers offers pretrained state-of-the-art transformer models for tasks like classification, generation, and summarization.</a:t>
            </a:r>
          </a:p>
        </p:txBody>
      </p:sp>
    </p:spTree>
    <p:extLst>
      <p:ext uri="{BB962C8B-B14F-4D97-AF65-F5344CB8AC3E}">
        <p14:creationId xmlns:p14="http://schemas.microsoft.com/office/powerpoint/2010/main" val="27398824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144"/>
          <p:cNvSpPr txBox="1">
            <a:spLocks noGrp="1"/>
          </p:cNvSpPr>
          <p:nvPr>
            <p:ph type="sldNum" idx="4294967295"/>
          </p:nvPr>
        </p:nvSpPr>
        <p:spPr>
          <a:xfrm>
            <a:off x="8270600" y="298850"/>
            <a:ext cx="552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118</a:t>
            </a:fld>
            <a:endParaRPr>
              <a:solidFill>
                <a:schemeClr val="dk1"/>
              </a:solidFill>
            </a:endParaRPr>
          </a:p>
        </p:txBody>
      </p:sp>
      <p:sp>
        <p:nvSpPr>
          <p:cNvPr id="1730" name="Google Shape;1730;p144"/>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NLP libraries</a:t>
            </a:r>
            <a:endParaRPr sz="3400">
              <a:latin typeface="Lexend"/>
              <a:ea typeface="Lexend"/>
              <a:cs typeface="Lexend"/>
              <a:sym typeface="Lexend"/>
            </a:endParaRPr>
          </a:p>
        </p:txBody>
      </p:sp>
      <p:sp>
        <p:nvSpPr>
          <p:cNvPr id="1731" name="Google Shape;1731;p144"/>
          <p:cNvSpPr txBox="1"/>
          <p:nvPr/>
        </p:nvSpPr>
        <p:spPr>
          <a:xfrm>
            <a:off x="332725" y="1268975"/>
            <a:ext cx="8401500" cy="358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595959"/>
                </a:solidFill>
                <a:latin typeface="Lexend"/>
                <a:ea typeface="Lexend"/>
                <a:cs typeface="Lexend"/>
                <a:sym typeface="Lexend"/>
              </a:rPr>
              <a:t>NLTK (Natural Language Toolkit)</a:t>
            </a:r>
            <a:endParaRPr sz="1300" b="1">
              <a:solidFill>
                <a:srgbClr val="595959"/>
              </a:solidFill>
              <a:latin typeface="Lexend"/>
              <a:ea typeface="Lexend"/>
              <a:cs typeface="Lexend"/>
              <a:sym typeface="Lexend"/>
            </a:endParaRPr>
          </a:p>
          <a:p>
            <a:pPr marL="0" lvl="0" indent="0" algn="l" rtl="0">
              <a:spcBef>
                <a:spcPts val="0"/>
              </a:spcBef>
              <a:spcAft>
                <a:spcPts val="0"/>
              </a:spcAft>
              <a:buNone/>
            </a:pPr>
            <a:r>
              <a:rPr lang="en" sz="1300">
                <a:solidFill>
                  <a:srgbClr val="595959"/>
                </a:solidFill>
                <a:latin typeface="Lexend"/>
                <a:ea typeface="Lexend"/>
                <a:cs typeface="Lexend"/>
                <a:sym typeface="Lexend"/>
              </a:rPr>
              <a:t>Easy-to-use interfaces for over 50 corpora and lexical resources. Used commonly in text classification, sentiment analysis, tokenization and word segmentation, part-of-speech tagging, named entity recognition, and syntactic parsing.</a:t>
            </a:r>
            <a:endParaRPr sz="1300">
              <a:solidFill>
                <a:srgbClr val="595959"/>
              </a:solidFill>
              <a:latin typeface="Lexend"/>
              <a:ea typeface="Lexend"/>
              <a:cs typeface="Lexend"/>
              <a:sym typeface="Lexend"/>
            </a:endParaRPr>
          </a:p>
          <a:p>
            <a:pPr marL="0" lvl="0" indent="0" algn="l" rtl="0">
              <a:spcBef>
                <a:spcPts val="0"/>
              </a:spcBef>
              <a:spcAft>
                <a:spcPts val="0"/>
              </a:spcAft>
              <a:buNone/>
            </a:pPr>
            <a:r>
              <a:rPr lang="en" sz="1300" u="sng">
                <a:solidFill>
                  <a:srgbClr val="595959"/>
                </a:solidFill>
                <a:latin typeface="Lexend"/>
                <a:ea typeface="Lexend"/>
                <a:cs typeface="Lexend"/>
                <a:sym typeface="Lexend"/>
                <a:hlinkClick r:id="rId3">
                  <a:extLst>
                    <a:ext uri="{A12FA001-AC4F-418D-AE19-62706E023703}">
                      <ahyp:hlinkClr xmlns:ahyp="http://schemas.microsoft.com/office/drawing/2018/hyperlinkcolor" val="tx"/>
                    </a:ext>
                  </a:extLst>
                </a:hlinkClick>
              </a:rPr>
              <a:t>Documentation</a:t>
            </a:r>
            <a:endParaRPr sz="1300">
              <a:solidFill>
                <a:srgbClr val="595959"/>
              </a:solidFill>
              <a:latin typeface="Lexend"/>
              <a:ea typeface="Lexend"/>
              <a:cs typeface="Lexend"/>
              <a:sym typeface="Lexend"/>
            </a:endParaRPr>
          </a:p>
          <a:p>
            <a:pPr marL="0" lvl="0" indent="0" algn="l" rtl="0">
              <a:spcBef>
                <a:spcPts val="0"/>
              </a:spcBef>
              <a:spcAft>
                <a:spcPts val="0"/>
              </a:spcAft>
              <a:buNone/>
            </a:pPr>
            <a:endParaRPr sz="1300">
              <a:solidFill>
                <a:srgbClr val="595959"/>
              </a:solidFill>
              <a:latin typeface="Lexend"/>
              <a:ea typeface="Lexend"/>
              <a:cs typeface="Lexend"/>
              <a:sym typeface="Lexend"/>
            </a:endParaRPr>
          </a:p>
          <a:p>
            <a:pPr marL="0" lvl="0" indent="0" algn="l" rtl="0">
              <a:spcBef>
                <a:spcPts val="0"/>
              </a:spcBef>
              <a:spcAft>
                <a:spcPts val="0"/>
              </a:spcAft>
              <a:buNone/>
            </a:pPr>
            <a:r>
              <a:rPr lang="en" sz="1300" b="1">
                <a:solidFill>
                  <a:srgbClr val="595959"/>
                </a:solidFill>
                <a:latin typeface="Lexend"/>
                <a:ea typeface="Lexend"/>
                <a:cs typeface="Lexend"/>
                <a:sym typeface="Lexend"/>
              </a:rPr>
              <a:t>spaCy</a:t>
            </a:r>
            <a:endParaRPr sz="1300" b="1">
              <a:solidFill>
                <a:srgbClr val="595959"/>
              </a:solidFill>
              <a:latin typeface="Lexend"/>
              <a:ea typeface="Lexend"/>
              <a:cs typeface="Lexend"/>
              <a:sym typeface="Lexend"/>
            </a:endParaRPr>
          </a:p>
          <a:p>
            <a:pPr marL="0" lvl="0" indent="0" algn="l" rtl="0">
              <a:spcBef>
                <a:spcPts val="0"/>
              </a:spcBef>
              <a:spcAft>
                <a:spcPts val="0"/>
              </a:spcAft>
              <a:buNone/>
            </a:pPr>
            <a:r>
              <a:rPr lang="en" sz="1300">
                <a:solidFill>
                  <a:srgbClr val="595959"/>
                </a:solidFill>
                <a:latin typeface="Lexend"/>
                <a:ea typeface="Lexend"/>
                <a:cs typeface="Lexend"/>
                <a:sym typeface="Lexend"/>
              </a:rPr>
              <a:t>Python library for fast and efficient tokenization, pre-trained statistical models and word vectors, named entity recognition, dependency parsing, and sentence segmentation.</a:t>
            </a:r>
            <a:endParaRPr sz="1300">
              <a:solidFill>
                <a:srgbClr val="595959"/>
              </a:solidFill>
              <a:latin typeface="Lexend"/>
              <a:ea typeface="Lexend"/>
              <a:cs typeface="Lexend"/>
              <a:sym typeface="Lexend"/>
            </a:endParaRPr>
          </a:p>
          <a:p>
            <a:pPr marL="0" lvl="0" indent="0" algn="l" rtl="0">
              <a:spcBef>
                <a:spcPts val="0"/>
              </a:spcBef>
              <a:spcAft>
                <a:spcPts val="0"/>
              </a:spcAft>
              <a:buNone/>
            </a:pPr>
            <a:r>
              <a:rPr lang="en" sz="1300" u="sng">
                <a:solidFill>
                  <a:srgbClr val="595959"/>
                </a:solidFill>
                <a:latin typeface="Lexend"/>
                <a:ea typeface="Lexend"/>
                <a:cs typeface="Lexend"/>
                <a:sym typeface="Lexend"/>
                <a:hlinkClick r:id="rId4">
                  <a:extLst>
                    <a:ext uri="{A12FA001-AC4F-418D-AE19-62706E023703}">
                      <ahyp:hlinkClr xmlns:ahyp="http://schemas.microsoft.com/office/drawing/2018/hyperlinkcolor" val="tx"/>
                    </a:ext>
                  </a:extLst>
                </a:hlinkClick>
              </a:rPr>
              <a:t>Documentation</a:t>
            </a:r>
            <a:endParaRPr sz="1300" b="1">
              <a:solidFill>
                <a:srgbClr val="595959"/>
              </a:solidFill>
              <a:latin typeface="Lexend"/>
              <a:ea typeface="Lexend"/>
              <a:cs typeface="Lexend"/>
              <a:sym typeface="Lexend"/>
            </a:endParaRPr>
          </a:p>
          <a:p>
            <a:pPr marL="0" lvl="0" indent="0" algn="l" rtl="0">
              <a:spcBef>
                <a:spcPts val="0"/>
              </a:spcBef>
              <a:spcAft>
                <a:spcPts val="0"/>
              </a:spcAft>
              <a:buNone/>
            </a:pPr>
            <a:endParaRPr sz="1300" b="1">
              <a:solidFill>
                <a:srgbClr val="595959"/>
              </a:solidFill>
              <a:latin typeface="Lexend"/>
              <a:ea typeface="Lexend"/>
              <a:cs typeface="Lexend"/>
              <a:sym typeface="Lexend"/>
            </a:endParaRPr>
          </a:p>
          <a:p>
            <a:pPr marL="0" lvl="0" indent="0" algn="l" rtl="0">
              <a:spcBef>
                <a:spcPts val="0"/>
              </a:spcBef>
              <a:spcAft>
                <a:spcPts val="0"/>
              </a:spcAft>
              <a:buNone/>
            </a:pPr>
            <a:r>
              <a:rPr lang="en" sz="1300" b="1">
                <a:solidFill>
                  <a:srgbClr val="595959"/>
                </a:solidFill>
                <a:latin typeface="Lexend"/>
                <a:ea typeface="Lexend"/>
                <a:cs typeface="Lexend"/>
                <a:sym typeface="Lexend"/>
              </a:rPr>
              <a:t>transformers 🤗</a:t>
            </a:r>
            <a:endParaRPr sz="1300" b="1">
              <a:solidFill>
                <a:srgbClr val="595959"/>
              </a:solidFill>
              <a:latin typeface="Lexend"/>
              <a:ea typeface="Lexend"/>
              <a:cs typeface="Lexend"/>
              <a:sym typeface="Lexend"/>
            </a:endParaRPr>
          </a:p>
          <a:p>
            <a:pPr marL="0" lvl="0" indent="0" algn="l" rtl="0">
              <a:spcBef>
                <a:spcPts val="0"/>
              </a:spcBef>
              <a:spcAft>
                <a:spcPts val="0"/>
              </a:spcAft>
              <a:buNone/>
            </a:pPr>
            <a:r>
              <a:rPr lang="en" sz="1300">
                <a:solidFill>
                  <a:srgbClr val="595959"/>
                </a:solidFill>
                <a:latin typeface="Lexend"/>
                <a:ea typeface="Lexend"/>
                <a:cs typeface="Lexend"/>
                <a:sym typeface="Lexend"/>
              </a:rPr>
              <a:t>Transformers is a library from HuggingFace that provides state-of-the-art machine learning models for NLP tasks. You can access to pre-trained models like BERT, GPT-2, T5, and many others. You can use their APIs to fine-tune models on custom tasks, and it supports both PyTorch and TensorFlow backends. (Also useful for non-NLP tasks like computer vision and audio)</a:t>
            </a:r>
            <a:endParaRPr sz="1300">
              <a:solidFill>
                <a:srgbClr val="595959"/>
              </a:solidFill>
              <a:latin typeface="Lexend"/>
              <a:ea typeface="Lexend"/>
              <a:cs typeface="Lexend"/>
              <a:sym typeface="Lexend"/>
            </a:endParaRPr>
          </a:p>
          <a:p>
            <a:pPr marL="0" lvl="0" indent="0" algn="l" rtl="0">
              <a:spcBef>
                <a:spcPts val="0"/>
              </a:spcBef>
              <a:spcAft>
                <a:spcPts val="0"/>
              </a:spcAft>
              <a:buNone/>
            </a:pPr>
            <a:r>
              <a:rPr lang="en" sz="1300" u="sng">
                <a:solidFill>
                  <a:srgbClr val="595959"/>
                </a:solidFill>
                <a:latin typeface="Lexend"/>
                <a:ea typeface="Lexend"/>
                <a:cs typeface="Lexend"/>
                <a:sym typeface="Lexend"/>
                <a:hlinkClick r:id="rId5">
                  <a:extLst>
                    <a:ext uri="{A12FA001-AC4F-418D-AE19-62706E023703}">
                      <ahyp:hlinkClr xmlns:ahyp="http://schemas.microsoft.com/office/drawing/2018/hyperlinkcolor" val="tx"/>
                    </a:ext>
                  </a:extLst>
                </a:hlinkClick>
              </a:rPr>
              <a:t>Documentation</a:t>
            </a:r>
            <a:endParaRPr sz="1300">
              <a:solidFill>
                <a:srgbClr val="595959"/>
              </a:solidFill>
              <a:latin typeface="Lexend"/>
              <a:ea typeface="Lexend"/>
              <a:cs typeface="Lexend"/>
              <a:sym typeface="Lexen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45"/>
          <p:cNvSpPr txBox="1">
            <a:spLocks noGrp="1"/>
          </p:cNvSpPr>
          <p:nvPr>
            <p:ph type="sldNum" idx="4294967295"/>
          </p:nvPr>
        </p:nvSpPr>
        <p:spPr>
          <a:xfrm>
            <a:off x="8210800" y="298850"/>
            <a:ext cx="612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119</a:t>
            </a:fld>
            <a:endParaRPr>
              <a:solidFill>
                <a:schemeClr val="dk1"/>
              </a:solidFill>
            </a:endParaRPr>
          </a:p>
        </p:txBody>
      </p:sp>
      <p:sp>
        <p:nvSpPr>
          <p:cNvPr id="1737" name="Google Shape;1737;p145"/>
          <p:cNvSpPr/>
          <p:nvPr/>
        </p:nvSpPr>
        <p:spPr>
          <a:xfrm>
            <a:off x="431575" y="435200"/>
            <a:ext cx="62718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NLP libraries</a:t>
            </a:r>
            <a:endParaRPr sz="3400">
              <a:latin typeface="Lexend"/>
              <a:ea typeface="Lexend"/>
              <a:cs typeface="Lexend"/>
              <a:sym typeface="Lexend"/>
            </a:endParaRPr>
          </a:p>
        </p:txBody>
      </p:sp>
      <p:sp>
        <p:nvSpPr>
          <p:cNvPr id="1738" name="Google Shape;1738;p145"/>
          <p:cNvSpPr txBox="1"/>
          <p:nvPr/>
        </p:nvSpPr>
        <p:spPr>
          <a:xfrm>
            <a:off x="431575" y="1365850"/>
            <a:ext cx="63168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Lexend"/>
                <a:ea typeface="Lexend"/>
                <a:cs typeface="Lexend"/>
                <a:sym typeface="Lexend"/>
              </a:rPr>
              <a:t>👉 </a:t>
            </a:r>
            <a:r>
              <a:rPr lang="en" sz="1500" u="sng">
                <a:solidFill>
                  <a:schemeClr val="hlink"/>
                </a:solidFill>
                <a:latin typeface="Lexend"/>
                <a:ea typeface="Lexend"/>
                <a:cs typeface="Lexend"/>
                <a:sym typeface="Lexend"/>
                <a:hlinkClick r:id="rId3"/>
              </a:rPr>
              <a:t>Code tutorial</a:t>
            </a:r>
            <a:r>
              <a:rPr lang="en" sz="1500">
                <a:solidFill>
                  <a:srgbClr val="595959"/>
                </a:solidFill>
                <a:latin typeface="Lexend"/>
                <a:ea typeface="Lexend"/>
                <a:cs typeface="Lexend"/>
                <a:sym typeface="Lexend"/>
              </a:rPr>
              <a:t> for applications in main libraries:</a:t>
            </a:r>
            <a:endParaRPr sz="1500">
              <a:solidFill>
                <a:srgbClr val="595959"/>
              </a:solidFill>
              <a:latin typeface="Lexend"/>
              <a:ea typeface="Lexend"/>
              <a:cs typeface="Lexend"/>
              <a:sym typeface="Lexend"/>
            </a:endParaRPr>
          </a:p>
          <a:p>
            <a:pPr marL="0" lvl="0" indent="0" algn="l" rtl="0">
              <a:spcBef>
                <a:spcPts val="0"/>
              </a:spcBef>
              <a:spcAft>
                <a:spcPts val="0"/>
              </a:spcAft>
              <a:buNone/>
            </a:pPr>
            <a:endParaRPr sz="1500">
              <a:solidFill>
                <a:srgbClr val="595959"/>
              </a:solidFill>
              <a:latin typeface="Lexend"/>
              <a:ea typeface="Lexend"/>
              <a:cs typeface="Lexend"/>
              <a:sym typeface="Lexend"/>
            </a:endParaRPr>
          </a:p>
          <a:p>
            <a:pPr marL="457200" lvl="0"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NLTK</a:t>
            </a:r>
            <a:endParaRPr sz="1500">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Tokenization</a:t>
            </a:r>
            <a:endParaRPr sz="1500">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Parts-of-speech Tagging</a:t>
            </a:r>
            <a:endParaRPr sz="1500">
              <a:solidFill>
                <a:srgbClr val="595959"/>
              </a:solidFill>
              <a:latin typeface="Lexend"/>
              <a:ea typeface="Lexend"/>
              <a:cs typeface="Lexend"/>
              <a:sym typeface="Lexend"/>
            </a:endParaRPr>
          </a:p>
          <a:p>
            <a:pPr marL="457200" lvl="0"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spaCy</a:t>
            </a:r>
            <a:endParaRPr sz="1500">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Named Entity Recognition</a:t>
            </a:r>
            <a:endParaRPr sz="1500">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Dependency Parsing</a:t>
            </a:r>
            <a:endParaRPr sz="1500">
              <a:solidFill>
                <a:srgbClr val="595959"/>
              </a:solidFill>
              <a:latin typeface="Lexend"/>
              <a:ea typeface="Lexend"/>
              <a:cs typeface="Lexend"/>
              <a:sym typeface="Lexend"/>
            </a:endParaRPr>
          </a:p>
          <a:p>
            <a:pPr marL="457200" lvl="0"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transformers</a:t>
            </a:r>
            <a:endParaRPr sz="1500">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Sentiment Analysis</a:t>
            </a:r>
            <a:endParaRPr sz="1500">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Text Summarization</a:t>
            </a:r>
            <a:endParaRPr sz="1500">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Text Generation</a:t>
            </a:r>
            <a:endParaRPr sz="1500">
              <a:solidFill>
                <a:srgbClr val="595959"/>
              </a:solidFill>
              <a:latin typeface="Lexend"/>
              <a:ea typeface="Lexend"/>
              <a:cs typeface="Lexend"/>
              <a:sym typeface="Lexend"/>
            </a:endParaRPr>
          </a:p>
          <a:p>
            <a:pPr marL="0" lvl="0" indent="0" algn="l" rtl="0">
              <a:spcBef>
                <a:spcPts val="0"/>
              </a:spcBef>
              <a:spcAft>
                <a:spcPts val="0"/>
              </a:spcAft>
              <a:buNone/>
            </a:pPr>
            <a:endParaRPr sz="1500">
              <a:solidFill>
                <a:srgbClr val="595959"/>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2"/>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592" name="Google Shape;592;p52"/>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12</a:t>
            </a:fld>
            <a:endParaRPr>
              <a:solidFill>
                <a:schemeClr val="dk1"/>
              </a:solidFill>
            </a:endParaRPr>
          </a:p>
        </p:txBody>
      </p:sp>
      <p:sp>
        <p:nvSpPr>
          <p:cNvPr id="593" name="Google Shape;593;p52"/>
          <p:cNvSpPr txBox="1"/>
          <p:nvPr/>
        </p:nvSpPr>
        <p:spPr>
          <a:xfrm>
            <a:off x="292600" y="1135025"/>
            <a:ext cx="6280200" cy="187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2"/>
                </a:solidFill>
                <a:latin typeface="Lexend"/>
                <a:ea typeface="Lexend"/>
                <a:cs typeface="Lexend"/>
                <a:sym typeface="Lexend"/>
              </a:rPr>
              <a:t>Words with different meanings (homonyms)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Words with the same meaning (synonyms)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Observations are not independent. History matters.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1200"/>
              </a:spcAft>
              <a:buNone/>
            </a:pPr>
            <a:r>
              <a:rPr lang="en" sz="1800">
                <a:solidFill>
                  <a:schemeClr val="lt2"/>
                </a:solidFill>
                <a:latin typeface="Lexend"/>
                <a:ea typeface="Lexend"/>
                <a:cs typeface="Lexend"/>
                <a:sym typeface="Lexend"/>
              </a:rPr>
              <a:t>Semantic Ambiguity</a:t>
            </a:r>
            <a:endParaRPr sz="1800">
              <a:solidFill>
                <a:schemeClr val="lt2"/>
              </a:solidFill>
              <a:latin typeface="Lexend"/>
              <a:ea typeface="Lexend"/>
              <a:cs typeface="Lexend"/>
              <a:sym typeface="Lexend"/>
            </a:endParaRPr>
          </a:p>
        </p:txBody>
      </p:sp>
      <p:sp>
        <p:nvSpPr>
          <p:cNvPr id="594" name="Google Shape;594;p52"/>
          <p:cNvSpPr txBox="1"/>
          <p:nvPr/>
        </p:nvSpPr>
        <p:spPr>
          <a:xfrm>
            <a:off x="316600" y="3436400"/>
            <a:ext cx="6232200" cy="4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a:solidFill>
                  <a:srgbClr val="595959"/>
                </a:solidFill>
                <a:latin typeface="Golos Text"/>
                <a:ea typeface="Golos Text"/>
                <a:cs typeface="Golos Text"/>
                <a:sym typeface="Golos Text"/>
              </a:rPr>
              <a:t>I saw the boy on the beach with </a:t>
            </a:r>
            <a:r>
              <a:rPr lang="en" sz="2000">
                <a:solidFill>
                  <a:srgbClr val="595959"/>
                </a:solidFill>
                <a:highlight>
                  <a:srgbClr val="C9DAF8"/>
                </a:highlight>
                <a:latin typeface="Golos Text"/>
                <a:ea typeface="Golos Text"/>
                <a:cs typeface="Golos Text"/>
                <a:sym typeface="Golos Text"/>
              </a:rPr>
              <a:t>my binoculars</a:t>
            </a:r>
            <a:endParaRPr sz="2000">
              <a:solidFill>
                <a:srgbClr val="595959"/>
              </a:solidFill>
              <a:highlight>
                <a:srgbClr val="C9DAF8"/>
              </a:highlight>
              <a:latin typeface="Golos Text"/>
              <a:ea typeface="Golos Text"/>
              <a:cs typeface="Golos Text"/>
              <a:sym typeface="Golos Text"/>
            </a:endParaRPr>
          </a:p>
        </p:txBody>
      </p:sp>
      <p:pic>
        <p:nvPicPr>
          <p:cNvPr id="595" name="Google Shape;595;p52"/>
          <p:cNvPicPr preferRelativeResize="0"/>
          <p:nvPr/>
        </p:nvPicPr>
        <p:blipFill>
          <a:blip r:embed="rId3">
            <a:alphaModFix/>
          </a:blip>
          <a:stretch>
            <a:fillRect/>
          </a:stretch>
        </p:blipFill>
        <p:spPr>
          <a:xfrm>
            <a:off x="6405550" y="338019"/>
            <a:ext cx="1608499" cy="2413353"/>
          </a:xfrm>
          <a:prstGeom prst="rect">
            <a:avLst/>
          </a:prstGeom>
          <a:noFill/>
          <a:ln>
            <a:noFill/>
          </a:ln>
        </p:spPr>
      </p:pic>
      <p:pic>
        <p:nvPicPr>
          <p:cNvPr id="596" name="Google Shape;596;p52"/>
          <p:cNvPicPr preferRelativeResize="0"/>
          <p:nvPr/>
        </p:nvPicPr>
        <p:blipFill>
          <a:blip r:embed="rId4">
            <a:alphaModFix/>
          </a:blip>
          <a:stretch>
            <a:fillRect/>
          </a:stretch>
        </p:blipFill>
        <p:spPr>
          <a:xfrm>
            <a:off x="6322599" y="3014525"/>
            <a:ext cx="2624148" cy="1748998"/>
          </a:xfrm>
          <a:prstGeom prst="rect">
            <a:avLst/>
          </a:prstGeom>
          <a:noFill/>
          <a:ln>
            <a:noFill/>
          </a:ln>
        </p:spPr>
      </p:pic>
      <p:sp>
        <p:nvSpPr>
          <p:cNvPr id="597" name="Google Shape;597;p52"/>
          <p:cNvSpPr txBox="1"/>
          <p:nvPr/>
        </p:nvSpPr>
        <p:spPr>
          <a:xfrm>
            <a:off x="0" y="4911225"/>
            <a:ext cx="34677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Image Source: </a:t>
            </a:r>
            <a:r>
              <a:rPr lang="en" sz="1000" u="sng">
                <a:solidFill>
                  <a:schemeClr val="dk1"/>
                </a:solidFill>
                <a:latin typeface="Lexend"/>
                <a:ea typeface="Lexend"/>
                <a:cs typeface="Lexend"/>
                <a:sym typeface="Lexend"/>
                <a:hlinkClick r:id="rId5">
                  <a:extLst>
                    <a:ext uri="{A12FA001-AC4F-418D-AE19-62706E023703}">
                      <ahyp:hlinkClr xmlns:ahyp="http://schemas.microsoft.com/office/drawing/2018/hyperlinkcolor" val="tx"/>
                    </a:ext>
                  </a:extLst>
                </a:hlinkClick>
              </a:rPr>
              <a:t>Jen Theodore</a:t>
            </a:r>
            <a:r>
              <a:rPr lang="en" sz="1000">
                <a:solidFill>
                  <a:schemeClr val="dk1"/>
                </a:solidFill>
                <a:latin typeface="Lexend"/>
                <a:ea typeface="Lexend"/>
                <a:cs typeface="Lexend"/>
                <a:sym typeface="Lexend"/>
              </a:rPr>
              <a:t>,  </a:t>
            </a:r>
            <a:r>
              <a:rPr lang="en" sz="1000" u="sng">
                <a:solidFill>
                  <a:schemeClr val="dk1"/>
                </a:solidFill>
                <a:latin typeface="Lexend"/>
                <a:ea typeface="Lexend"/>
                <a:cs typeface="Lexend"/>
                <a:sym typeface="Lexend"/>
                <a:hlinkClick r:id="rId6">
                  <a:extLst>
                    <a:ext uri="{A12FA001-AC4F-418D-AE19-62706E023703}">
                      <ahyp:hlinkClr xmlns:ahyp="http://schemas.microsoft.com/office/drawing/2018/hyperlinkcolor" val="tx"/>
                    </a:ext>
                  </a:extLst>
                </a:hlinkClick>
              </a:rPr>
              <a:t>Shane Dawson</a:t>
            </a:r>
            <a:endParaRPr sz="1000">
              <a:solidFill>
                <a:schemeClr val="dk1"/>
              </a:solidFill>
              <a:latin typeface="Lexend"/>
              <a:ea typeface="Lexend"/>
              <a:cs typeface="Lexend"/>
              <a:sym typeface="Lexen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146"/>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Next Week:</a:t>
            </a:r>
            <a:endParaRPr/>
          </a:p>
        </p:txBody>
      </p:sp>
      <p:sp>
        <p:nvSpPr>
          <p:cNvPr id="1744" name="Google Shape;1744;p146"/>
          <p:cNvSpPr txBox="1">
            <a:spLocks noGrp="1"/>
          </p:cNvSpPr>
          <p:nvPr>
            <p:ph type="subTitle" idx="1"/>
          </p:nvPr>
        </p:nvSpPr>
        <p:spPr>
          <a:xfrm>
            <a:off x="292600" y="1153175"/>
            <a:ext cx="6551700" cy="38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rPr>
              <a:t>Attention &amp; Transformers</a:t>
            </a:r>
            <a:endParaRPr sz="1800">
              <a:solidFill>
                <a:srgbClr val="595959"/>
              </a:solidFill>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Attention Fundamentals</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Transformer Architecture</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Popular Implementations (BERT, GPT)</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rPr>
              <a:t>Applied NLP</a:t>
            </a:r>
            <a:endParaRPr sz="1800">
              <a:solidFill>
                <a:srgbClr val="595959"/>
              </a:solidFill>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Text Similarity</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Text Summarization</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Topic Modeling</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rPr>
              <a:t>Advanced Topics</a:t>
            </a:r>
            <a:endParaRPr sz="1800">
              <a:solidFill>
                <a:srgbClr val="595959"/>
              </a:solidFill>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LLMs</a:t>
            </a:r>
            <a:endParaRPr sz="1800">
              <a:solidFill>
                <a:srgbClr val="595959"/>
              </a:solidFill>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Multimodal models (CLIP)</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endParaRPr sz="1800">
              <a:solidFill>
                <a:srgbClr val="595959"/>
              </a:solidFill>
            </a:endParaRPr>
          </a:p>
        </p:txBody>
      </p:sp>
      <p:sp>
        <p:nvSpPr>
          <p:cNvPr id="1745" name="Google Shape;1745;p146"/>
          <p:cNvSpPr txBox="1">
            <a:spLocks noGrp="1"/>
          </p:cNvSpPr>
          <p:nvPr>
            <p:ph type="sldNum" idx="4294967295"/>
          </p:nvPr>
        </p:nvSpPr>
        <p:spPr>
          <a:xfrm>
            <a:off x="8313200" y="292600"/>
            <a:ext cx="5382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120</a:t>
            </a:fld>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603" name="Google Shape;603;p53"/>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13</a:t>
            </a:fld>
            <a:endParaRPr>
              <a:solidFill>
                <a:schemeClr val="dk1"/>
              </a:solidFill>
            </a:endParaRPr>
          </a:p>
        </p:txBody>
      </p:sp>
      <p:sp>
        <p:nvSpPr>
          <p:cNvPr id="604" name="Google Shape;604;p53"/>
          <p:cNvSpPr txBox="1"/>
          <p:nvPr/>
        </p:nvSpPr>
        <p:spPr>
          <a:xfrm>
            <a:off x="292600" y="1135025"/>
            <a:ext cx="6280200" cy="235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2"/>
                </a:solidFill>
                <a:latin typeface="Lexend"/>
                <a:ea typeface="Lexend"/>
                <a:cs typeface="Lexend"/>
                <a:sym typeface="Lexend"/>
              </a:rPr>
              <a:t>Words with different meanings (homonyms)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Words with the same meaning (synonyms)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Observations are not independent. History matters.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Semantic Ambiguity</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1200"/>
              </a:spcAft>
              <a:buNone/>
            </a:pPr>
            <a:r>
              <a:rPr lang="en" sz="1800">
                <a:solidFill>
                  <a:schemeClr val="lt2"/>
                </a:solidFill>
                <a:latin typeface="Lexend"/>
                <a:ea typeface="Lexend"/>
                <a:cs typeface="Lexend"/>
                <a:sym typeface="Lexend"/>
              </a:rPr>
              <a:t>Slang/colloquialisms</a:t>
            </a:r>
            <a:endParaRPr sz="1800">
              <a:solidFill>
                <a:schemeClr val="lt2"/>
              </a:solidFill>
              <a:latin typeface="Lexend"/>
              <a:ea typeface="Lexend"/>
              <a:cs typeface="Lexend"/>
              <a:sym typeface="Lexend"/>
            </a:endParaRPr>
          </a:p>
        </p:txBody>
      </p:sp>
      <p:sp>
        <p:nvSpPr>
          <p:cNvPr id="605" name="Google Shape;605;p53"/>
          <p:cNvSpPr txBox="1"/>
          <p:nvPr/>
        </p:nvSpPr>
        <p:spPr>
          <a:xfrm>
            <a:off x="316600" y="3867800"/>
            <a:ext cx="6232200" cy="4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a:solidFill>
                  <a:srgbClr val="595959"/>
                </a:solidFill>
                <a:latin typeface="Golos Text"/>
                <a:ea typeface="Golos Text"/>
                <a:cs typeface="Golos Text"/>
                <a:sym typeface="Golos Text"/>
              </a:rPr>
              <a:t>That snowboarder did a </a:t>
            </a:r>
            <a:r>
              <a:rPr lang="en" sz="2000">
                <a:solidFill>
                  <a:srgbClr val="595959"/>
                </a:solidFill>
                <a:highlight>
                  <a:srgbClr val="C9DAF8"/>
                </a:highlight>
                <a:latin typeface="Golos Text"/>
                <a:ea typeface="Golos Text"/>
                <a:cs typeface="Golos Text"/>
                <a:sym typeface="Golos Text"/>
              </a:rPr>
              <a:t>sick</a:t>
            </a:r>
            <a:r>
              <a:rPr lang="en" sz="2000">
                <a:solidFill>
                  <a:srgbClr val="595959"/>
                </a:solidFill>
                <a:latin typeface="Golos Text"/>
                <a:ea typeface="Golos Text"/>
                <a:cs typeface="Golos Text"/>
                <a:sym typeface="Golos Text"/>
              </a:rPr>
              <a:t> jump</a:t>
            </a:r>
            <a:endParaRPr sz="2000">
              <a:solidFill>
                <a:srgbClr val="595959"/>
              </a:solidFill>
              <a:latin typeface="Golos Text"/>
              <a:ea typeface="Golos Text"/>
              <a:cs typeface="Golos Text"/>
              <a:sym typeface="Golos Text"/>
            </a:endParaRPr>
          </a:p>
        </p:txBody>
      </p:sp>
      <p:pic>
        <p:nvPicPr>
          <p:cNvPr id="606" name="Google Shape;606;p53"/>
          <p:cNvPicPr preferRelativeResize="0"/>
          <p:nvPr/>
        </p:nvPicPr>
        <p:blipFill>
          <a:blip r:embed="rId3">
            <a:alphaModFix/>
          </a:blip>
          <a:stretch>
            <a:fillRect/>
          </a:stretch>
        </p:blipFill>
        <p:spPr>
          <a:xfrm>
            <a:off x="5047525" y="2664100"/>
            <a:ext cx="3885624" cy="2191376"/>
          </a:xfrm>
          <a:prstGeom prst="rect">
            <a:avLst/>
          </a:prstGeom>
          <a:noFill/>
          <a:ln>
            <a:noFill/>
          </a:ln>
        </p:spPr>
      </p:pic>
      <p:sp>
        <p:nvSpPr>
          <p:cNvPr id="607" name="Google Shape;607;p53"/>
          <p:cNvSpPr txBox="1"/>
          <p:nvPr/>
        </p:nvSpPr>
        <p:spPr>
          <a:xfrm>
            <a:off x="0" y="4911225"/>
            <a:ext cx="34677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Image Source: </a:t>
            </a:r>
            <a:r>
              <a:rPr lang="en" sz="1000"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Markos Mant</a:t>
            </a:r>
            <a:endParaRPr sz="1000">
              <a:solidFill>
                <a:schemeClr val="dk1"/>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4"/>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613" name="Google Shape;613;p54"/>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
        <p:nvSpPr>
          <p:cNvPr id="614" name="Google Shape;614;p54"/>
          <p:cNvSpPr txBox="1"/>
          <p:nvPr/>
        </p:nvSpPr>
        <p:spPr>
          <a:xfrm>
            <a:off x="292600" y="1135025"/>
            <a:ext cx="6280200" cy="329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2"/>
                </a:solidFill>
                <a:latin typeface="Lexend"/>
                <a:ea typeface="Lexend"/>
                <a:cs typeface="Lexend"/>
                <a:sym typeface="Lexend"/>
              </a:rPr>
              <a:t>Words with different meanings (homonyms)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Words with the same meaning (synonyms)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Observations are not independent. History matters.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Semantic Ambiguity</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Slang/colloquialisms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Acronyms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1200"/>
              </a:spcAft>
              <a:buNone/>
            </a:pPr>
            <a:endParaRPr sz="1800">
              <a:solidFill>
                <a:schemeClr val="lt2"/>
              </a:solidFill>
              <a:latin typeface="Lexend"/>
              <a:ea typeface="Lexend"/>
              <a:cs typeface="Lexend"/>
              <a:sym typeface="Lexend"/>
            </a:endParaRPr>
          </a:p>
        </p:txBody>
      </p:sp>
      <p:sp>
        <p:nvSpPr>
          <p:cNvPr id="615" name="Google Shape;615;p54"/>
          <p:cNvSpPr txBox="1"/>
          <p:nvPr/>
        </p:nvSpPr>
        <p:spPr>
          <a:xfrm>
            <a:off x="279175" y="4158150"/>
            <a:ext cx="6232200" cy="4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a:solidFill>
                  <a:srgbClr val="595959"/>
                </a:solidFill>
                <a:latin typeface="Golos Text"/>
                <a:ea typeface="Golos Text"/>
                <a:cs typeface="Golos Text"/>
                <a:sym typeface="Golos Text"/>
              </a:rPr>
              <a:t>Master of Engineering in </a:t>
            </a:r>
            <a:r>
              <a:rPr lang="en" sz="2000">
                <a:solidFill>
                  <a:srgbClr val="595959"/>
                </a:solidFill>
                <a:highlight>
                  <a:srgbClr val="C9DAF8"/>
                </a:highlight>
                <a:latin typeface="Golos Text"/>
                <a:ea typeface="Golos Text"/>
                <a:cs typeface="Golos Text"/>
                <a:sym typeface="Golos Text"/>
              </a:rPr>
              <a:t>AI</a:t>
            </a:r>
            <a:endParaRPr sz="2000">
              <a:solidFill>
                <a:srgbClr val="595959"/>
              </a:solidFill>
              <a:highlight>
                <a:srgbClr val="C9DAF8"/>
              </a:highlight>
              <a:latin typeface="Golos Text"/>
              <a:ea typeface="Golos Text"/>
              <a:cs typeface="Golos Text"/>
              <a:sym typeface="Golos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5"/>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621" name="Google Shape;621;p55"/>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15</a:t>
            </a:fld>
            <a:endParaRPr>
              <a:solidFill>
                <a:schemeClr val="dk1"/>
              </a:solidFill>
            </a:endParaRPr>
          </a:p>
        </p:txBody>
      </p:sp>
      <p:sp>
        <p:nvSpPr>
          <p:cNvPr id="622" name="Google Shape;622;p55"/>
          <p:cNvSpPr txBox="1"/>
          <p:nvPr/>
        </p:nvSpPr>
        <p:spPr>
          <a:xfrm>
            <a:off x="292600" y="1135025"/>
            <a:ext cx="6280200" cy="329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2"/>
                </a:solidFill>
                <a:latin typeface="Lexend"/>
                <a:ea typeface="Lexend"/>
                <a:cs typeface="Lexend"/>
                <a:sym typeface="Lexend"/>
              </a:rPr>
              <a:t>Words with different meanings (homonyms)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Words with the same meaning (synonyms)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Observations are not independent. History matters.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Semantic Ambiguity</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Slang/colloquialisms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Acronyms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1200"/>
              </a:spcAft>
              <a:buNone/>
            </a:pPr>
            <a:r>
              <a:rPr lang="en" sz="1800">
                <a:solidFill>
                  <a:schemeClr val="lt2"/>
                </a:solidFill>
                <a:latin typeface="Lexend"/>
                <a:ea typeface="Lexend"/>
                <a:cs typeface="Lexend"/>
                <a:sym typeface="Lexend"/>
              </a:rPr>
              <a:t>Variable length sequences </a:t>
            </a:r>
            <a:endParaRPr sz="1800">
              <a:solidFill>
                <a:schemeClr val="lt2"/>
              </a:solidFill>
              <a:latin typeface="Lexend"/>
              <a:ea typeface="Lexend"/>
              <a:cs typeface="Lexend"/>
              <a:sym typeface="Lexend"/>
            </a:endParaRPr>
          </a:p>
        </p:txBody>
      </p:sp>
      <p:sp>
        <p:nvSpPr>
          <p:cNvPr id="623" name="Google Shape;623;p55"/>
          <p:cNvSpPr txBox="1"/>
          <p:nvPr/>
        </p:nvSpPr>
        <p:spPr>
          <a:xfrm>
            <a:off x="4775100" y="2951325"/>
            <a:ext cx="4047600" cy="4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a:solidFill>
                  <a:srgbClr val="595959"/>
                </a:solidFill>
                <a:latin typeface="Golos Text"/>
                <a:ea typeface="Golos Text"/>
                <a:cs typeface="Golos Text"/>
                <a:sym typeface="Golos Text"/>
              </a:rPr>
              <a:t>Sentences have different numbers of words. So do documents! Do they? Yes.</a:t>
            </a:r>
            <a:endParaRPr sz="2000">
              <a:solidFill>
                <a:srgbClr val="595959"/>
              </a:solidFill>
              <a:highlight>
                <a:srgbClr val="C9DAF8"/>
              </a:highlight>
              <a:latin typeface="Golos Text"/>
              <a:ea typeface="Golos Text"/>
              <a:cs typeface="Golos Text"/>
              <a:sym typeface="Golos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6"/>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629" name="Google Shape;629;p56"/>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16</a:t>
            </a:fld>
            <a:endParaRPr>
              <a:solidFill>
                <a:schemeClr val="dk1"/>
              </a:solidFill>
            </a:endParaRPr>
          </a:p>
        </p:txBody>
      </p:sp>
      <p:sp>
        <p:nvSpPr>
          <p:cNvPr id="630" name="Google Shape;630;p56"/>
          <p:cNvSpPr txBox="1"/>
          <p:nvPr/>
        </p:nvSpPr>
        <p:spPr>
          <a:xfrm>
            <a:off x="292600" y="1135025"/>
            <a:ext cx="6280200" cy="376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2"/>
                </a:solidFill>
                <a:latin typeface="Lexend"/>
                <a:ea typeface="Lexend"/>
                <a:cs typeface="Lexend"/>
                <a:sym typeface="Lexend"/>
              </a:rPr>
              <a:t>Words with different meanings (homonyms)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Words with the same meaning (synonyms)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Observations are not independent. History matters.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Semantic Ambiguity</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Slang/colloquialisms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Acronyms</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chemeClr val="lt2"/>
                </a:solidFill>
                <a:latin typeface="Lexend"/>
                <a:ea typeface="Lexend"/>
                <a:cs typeface="Lexend"/>
                <a:sym typeface="Lexend"/>
              </a:rPr>
              <a:t>Variable length sequences </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1200"/>
              </a:spcAft>
              <a:buNone/>
            </a:pPr>
            <a:r>
              <a:rPr lang="en" sz="1800">
                <a:solidFill>
                  <a:schemeClr val="lt2"/>
                </a:solidFill>
                <a:latin typeface="Lexend"/>
                <a:ea typeface="Lexend"/>
                <a:cs typeface="Lexend"/>
                <a:sym typeface="Lexend"/>
              </a:rPr>
              <a:t>Sarcasm / Humor</a:t>
            </a:r>
            <a:endParaRPr sz="1800">
              <a:solidFill>
                <a:schemeClr val="lt2"/>
              </a:solidFill>
              <a:latin typeface="Lexend"/>
              <a:ea typeface="Lexend"/>
              <a:cs typeface="Lexend"/>
              <a:sym typeface="Lexend"/>
            </a:endParaRPr>
          </a:p>
        </p:txBody>
      </p:sp>
      <p:pic>
        <p:nvPicPr>
          <p:cNvPr id="631" name="Google Shape;631;p56"/>
          <p:cNvPicPr preferRelativeResize="0"/>
          <p:nvPr/>
        </p:nvPicPr>
        <p:blipFill>
          <a:blip r:embed="rId3">
            <a:alphaModFix/>
          </a:blip>
          <a:stretch>
            <a:fillRect/>
          </a:stretch>
        </p:blipFill>
        <p:spPr>
          <a:xfrm>
            <a:off x="5212675" y="2571750"/>
            <a:ext cx="3556250" cy="2371974"/>
          </a:xfrm>
          <a:prstGeom prst="rect">
            <a:avLst/>
          </a:prstGeom>
          <a:noFill/>
          <a:ln>
            <a:noFill/>
          </a:ln>
        </p:spPr>
      </p:pic>
      <p:sp>
        <p:nvSpPr>
          <p:cNvPr id="632" name="Google Shape;632;p56"/>
          <p:cNvSpPr txBox="1"/>
          <p:nvPr/>
        </p:nvSpPr>
        <p:spPr>
          <a:xfrm>
            <a:off x="0" y="4911225"/>
            <a:ext cx="34677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Image Source: </a:t>
            </a:r>
            <a:r>
              <a:rPr lang="en" sz="1000"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Nick Fewings</a:t>
            </a:r>
            <a:endParaRPr sz="1000">
              <a:solidFill>
                <a:schemeClr val="dk1"/>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7"/>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638" name="Google Shape;638;p57"/>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17</a:t>
            </a:fld>
            <a:endParaRPr>
              <a:solidFill>
                <a:schemeClr val="dk1"/>
              </a:solidFill>
            </a:endParaRPr>
          </a:p>
        </p:txBody>
      </p:sp>
      <p:sp>
        <p:nvSpPr>
          <p:cNvPr id="639" name="Google Shape;639;p57"/>
          <p:cNvSpPr txBox="1"/>
          <p:nvPr/>
        </p:nvSpPr>
        <p:spPr>
          <a:xfrm>
            <a:off x="369575" y="1904425"/>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of the river</a:t>
            </a:r>
            <a:endParaRPr sz="2100">
              <a:solidFill>
                <a:srgbClr val="595959"/>
              </a:solidFill>
              <a:latin typeface="Golos Text"/>
              <a:ea typeface="Golos Text"/>
              <a:cs typeface="Golos Text"/>
              <a:sym typeface="Golos Text"/>
            </a:endParaRPr>
          </a:p>
        </p:txBody>
      </p:sp>
      <p:cxnSp>
        <p:nvCxnSpPr>
          <p:cNvPr id="640" name="Google Shape;640;p57"/>
          <p:cNvCxnSpPr>
            <a:stCxn id="639" idx="3"/>
          </p:cNvCxnSpPr>
          <p:nvPr/>
        </p:nvCxnSpPr>
        <p:spPr>
          <a:xfrm>
            <a:off x="2855975" y="2153875"/>
            <a:ext cx="788400" cy="0"/>
          </a:xfrm>
          <a:prstGeom prst="straightConnector1">
            <a:avLst/>
          </a:prstGeom>
          <a:noFill/>
          <a:ln w="19050" cap="flat" cmpd="sng">
            <a:solidFill>
              <a:srgbClr val="001A57"/>
            </a:solidFill>
            <a:prstDash val="solid"/>
            <a:round/>
            <a:headEnd type="none" w="med" len="med"/>
            <a:tailEnd type="triangle" w="med" len="med"/>
          </a:ln>
        </p:spPr>
      </p:cxnSp>
      <p:sp>
        <p:nvSpPr>
          <p:cNvPr id="641" name="Google Shape;641;p57"/>
          <p:cNvSpPr txBox="1"/>
          <p:nvPr/>
        </p:nvSpPr>
        <p:spPr>
          <a:xfrm>
            <a:off x="3858500" y="1899925"/>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[34, 56, 24, ….. 23, 56]</a:t>
            </a:r>
            <a:endParaRPr sz="1900">
              <a:latin typeface="Courier New"/>
              <a:ea typeface="Courier New"/>
              <a:cs typeface="Courier New"/>
              <a:sym typeface="Courier New"/>
            </a:endParaRPr>
          </a:p>
        </p:txBody>
      </p:sp>
      <p:sp>
        <p:nvSpPr>
          <p:cNvPr id="642" name="Google Shape;642;p57"/>
          <p:cNvSpPr/>
          <p:nvPr/>
        </p:nvSpPr>
        <p:spPr>
          <a:xfrm>
            <a:off x="781891" y="2366948"/>
            <a:ext cx="3764300" cy="845975"/>
          </a:xfrm>
          <a:custGeom>
            <a:avLst/>
            <a:gdLst/>
            <a:ahLst/>
            <a:cxnLst/>
            <a:rect l="l" t="t" r="r" b="b"/>
            <a:pathLst>
              <a:path w="150572" h="33839" extrusionOk="0">
                <a:moveTo>
                  <a:pt x="1244" y="5869"/>
                </a:moveTo>
                <a:cubicBezTo>
                  <a:pt x="1244" y="8524"/>
                  <a:pt x="-1411" y="13833"/>
                  <a:pt x="1244" y="13833"/>
                </a:cubicBezTo>
                <a:cubicBezTo>
                  <a:pt x="5108" y="13833"/>
                  <a:pt x="4162" y="6669"/>
                  <a:pt x="5890" y="3214"/>
                </a:cubicBezTo>
                <a:cubicBezTo>
                  <a:pt x="6346" y="2302"/>
                  <a:pt x="6099" y="-684"/>
                  <a:pt x="6554" y="228"/>
                </a:cubicBezTo>
                <a:cubicBezTo>
                  <a:pt x="7921" y="2965"/>
                  <a:pt x="7804" y="6220"/>
                  <a:pt x="8545" y="9188"/>
                </a:cubicBezTo>
                <a:cubicBezTo>
                  <a:pt x="9028" y="11122"/>
                  <a:pt x="11863" y="16159"/>
                  <a:pt x="11863" y="14165"/>
                </a:cubicBezTo>
                <a:cubicBezTo>
                  <a:pt x="11863" y="11618"/>
                  <a:pt x="8443" y="10244"/>
                  <a:pt x="7549" y="7860"/>
                </a:cubicBezTo>
                <a:cubicBezTo>
                  <a:pt x="7115" y="6702"/>
                  <a:pt x="7275" y="3036"/>
                  <a:pt x="6885" y="4210"/>
                </a:cubicBezTo>
                <a:cubicBezTo>
                  <a:pt x="4570" y="11177"/>
                  <a:pt x="864" y="19770"/>
                  <a:pt x="4563" y="26111"/>
                </a:cubicBezTo>
                <a:cubicBezTo>
                  <a:pt x="10860" y="36904"/>
                  <a:pt x="28901" y="33080"/>
                  <a:pt x="41397" y="33080"/>
                </a:cubicBezTo>
                <a:cubicBezTo>
                  <a:pt x="64426" y="33080"/>
                  <a:pt x="87735" y="34063"/>
                  <a:pt x="110419" y="30093"/>
                </a:cubicBezTo>
                <a:cubicBezTo>
                  <a:pt x="120800" y="28276"/>
                  <a:pt x="132831" y="25063"/>
                  <a:pt x="138957" y="16488"/>
                </a:cubicBezTo>
                <a:cubicBezTo>
                  <a:pt x="140848" y="13841"/>
                  <a:pt x="146901" y="10823"/>
                  <a:pt x="144599" y="8524"/>
                </a:cubicBezTo>
                <a:cubicBezTo>
                  <a:pt x="141877" y="5805"/>
                  <a:pt x="135369" y="8732"/>
                  <a:pt x="133648" y="12174"/>
                </a:cubicBezTo>
                <a:cubicBezTo>
                  <a:pt x="133192" y="13086"/>
                  <a:pt x="135667" y="11832"/>
                  <a:pt x="136634" y="11510"/>
                </a:cubicBezTo>
                <a:cubicBezTo>
                  <a:pt x="141019" y="10049"/>
                  <a:pt x="145563" y="8826"/>
                  <a:pt x="149576" y="6533"/>
                </a:cubicBezTo>
                <a:cubicBezTo>
                  <a:pt x="150096" y="6236"/>
                  <a:pt x="150572" y="5270"/>
                  <a:pt x="150572" y="5869"/>
                </a:cubicBezTo>
                <a:cubicBezTo>
                  <a:pt x="150572" y="10619"/>
                  <a:pt x="143935" y="13729"/>
                  <a:pt x="143935" y="18479"/>
                </a:cubicBezTo>
              </a:path>
            </a:pathLst>
          </a:custGeom>
          <a:noFill/>
          <a:ln w="38100" cap="flat" cmpd="sng">
            <a:solidFill>
              <a:schemeClr val="dk2"/>
            </a:solidFill>
            <a:prstDash val="solid"/>
            <a:round/>
            <a:headEnd type="none" w="med" len="med"/>
            <a:tailEnd type="none" w="med" len="med"/>
          </a:ln>
        </p:spPr>
        <p:txBody>
          <a:bodyPr/>
          <a:lstStyle/>
          <a:p>
            <a:endParaRPr lang="en-US"/>
          </a:p>
        </p:txBody>
      </p:sp>
      <p:sp>
        <p:nvSpPr>
          <p:cNvPr id="643" name="Google Shape;643;p57"/>
          <p:cNvSpPr txBox="1"/>
          <p:nvPr/>
        </p:nvSpPr>
        <p:spPr>
          <a:xfrm>
            <a:off x="2181850" y="3212925"/>
            <a:ext cx="746700" cy="10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2"/>
                </a:solidFill>
                <a:latin typeface="Lexend"/>
                <a:ea typeface="Lexend"/>
                <a:cs typeface="Lexend"/>
                <a:sym typeface="Lexend"/>
              </a:rPr>
              <a:t>?</a:t>
            </a:r>
            <a:endParaRPr sz="6000">
              <a:solidFill>
                <a:schemeClr val="dk2"/>
              </a:solidFill>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8"/>
          <p:cNvSpPr txBox="1">
            <a:spLocks noGrp="1"/>
          </p:cNvSpPr>
          <p:nvPr>
            <p:ph type="sldNum" idx="4294967295"/>
          </p:nvPr>
        </p:nvSpPr>
        <p:spPr>
          <a:xfrm>
            <a:off x="8500700" y="114300"/>
            <a:ext cx="528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649" name="Google Shape;649;p58"/>
          <p:cNvSpPr txBox="1">
            <a:spLocks noGrp="1"/>
          </p:cNvSpPr>
          <p:nvPr>
            <p:ph type="title"/>
          </p:nvPr>
        </p:nvSpPr>
        <p:spPr>
          <a:xfrm>
            <a:off x="1195425" y="1299200"/>
            <a:ext cx="4688100" cy="100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Text Preprocessing</a:t>
            </a:r>
            <a:endParaRPr/>
          </a:p>
        </p:txBody>
      </p:sp>
      <p:sp>
        <p:nvSpPr>
          <p:cNvPr id="650" name="Google Shape;650;p5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651" name="Google Shape;651;p58"/>
          <p:cNvPicPr preferRelativeResize="0"/>
          <p:nvPr/>
        </p:nvPicPr>
        <p:blipFill>
          <a:blip r:embed="rId3">
            <a:alphaModFix/>
          </a:blip>
          <a:stretch>
            <a:fillRect/>
          </a:stretch>
        </p:blipFill>
        <p:spPr>
          <a:xfrm>
            <a:off x="1180584" y="2300000"/>
            <a:ext cx="3406577" cy="2270500"/>
          </a:xfrm>
          <a:prstGeom prst="rect">
            <a:avLst/>
          </a:prstGeom>
          <a:noFill/>
          <a:ln w="19050" cap="flat" cmpd="sng">
            <a:solidFill>
              <a:schemeClr val="dk1"/>
            </a:solidFill>
            <a:prstDash val="solid"/>
            <a:round/>
            <a:headEnd type="none" w="sm" len="sm"/>
            <a:tailEnd type="none" w="sm" len="sm"/>
          </a:ln>
        </p:spPr>
      </p:pic>
      <p:pic>
        <p:nvPicPr>
          <p:cNvPr id="652" name="Google Shape;652;p58"/>
          <p:cNvPicPr preferRelativeResize="0"/>
          <p:nvPr/>
        </p:nvPicPr>
        <p:blipFill>
          <a:blip r:embed="rId4">
            <a:alphaModFix/>
          </a:blip>
          <a:stretch>
            <a:fillRect/>
          </a:stretch>
        </p:blipFill>
        <p:spPr>
          <a:xfrm>
            <a:off x="4623125" y="2300000"/>
            <a:ext cx="2475023" cy="1856275"/>
          </a:xfrm>
          <a:prstGeom prst="rect">
            <a:avLst/>
          </a:prstGeom>
          <a:noFill/>
          <a:ln w="19050" cap="flat" cmpd="sng">
            <a:solidFill>
              <a:schemeClr val="dk1"/>
            </a:solidFill>
            <a:prstDash val="solid"/>
            <a:round/>
            <a:headEnd type="none" w="sm" len="sm"/>
            <a:tailEnd type="none" w="sm" len="sm"/>
          </a:ln>
        </p:spPr>
      </p:pic>
      <p:sp>
        <p:nvSpPr>
          <p:cNvPr id="653" name="Google Shape;653;p58"/>
          <p:cNvSpPr txBox="1"/>
          <p:nvPr/>
        </p:nvSpPr>
        <p:spPr>
          <a:xfrm>
            <a:off x="0" y="4911225"/>
            <a:ext cx="34677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Image Source: </a:t>
            </a:r>
            <a:r>
              <a:rPr lang="en" sz="1000" u="sng">
                <a:solidFill>
                  <a:schemeClr val="dk1"/>
                </a:solidFill>
                <a:latin typeface="Lexend"/>
                <a:ea typeface="Lexend"/>
                <a:cs typeface="Lexend"/>
                <a:sym typeface="Lexend"/>
                <a:hlinkClick r:id="rId5">
                  <a:extLst>
                    <a:ext uri="{A12FA001-AC4F-418D-AE19-62706E023703}">
                      <ahyp:hlinkClr xmlns:ahyp="http://schemas.microsoft.com/office/drawing/2018/hyperlinkcolor" val="tx"/>
                    </a:ext>
                  </a:extLst>
                </a:hlinkClick>
              </a:rPr>
              <a:t>Clarissa Watson</a:t>
            </a:r>
            <a:r>
              <a:rPr lang="en" sz="1000">
                <a:solidFill>
                  <a:schemeClr val="dk1"/>
                </a:solidFill>
                <a:latin typeface="Lexend"/>
                <a:ea typeface="Lexend"/>
                <a:cs typeface="Lexend"/>
                <a:sym typeface="Lexend"/>
              </a:rPr>
              <a:t>, </a:t>
            </a:r>
            <a:r>
              <a:rPr lang="en" sz="1000" u="sng">
                <a:solidFill>
                  <a:schemeClr val="dk1"/>
                </a:solidFill>
                <a:latin typeface="Lexend"/>
                <a:ea typeface="Lexend"/>
                <a:cs typeface="Lexend"/>
                <a:sym typeface="Lexend"/>
                <a:hlinkClick r:id="rId6">
                  <a:extLst>
                    <a:ext uri="{A12FA001-AC4F-418D-AE19-62706E023703}">
                      <ahyp:hlinkClr xmlns:ahyp="http://schemas.microsoft.com/office/drawing/2018/hyperlinkcolor" val="tx"/>
                    </a:ext>
                  </a:extLst>
                </a:hlinkClick>
              </a:rPr>
              <a:t>Brett Jordan</a:t>
            </a:r>
            <a:endParaRPr sz="1000">
              <a:solidFill>
                <a:schemeClr val="dk1"/>
              </a:solidFill>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9"/>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19</a:t>
            </a:fld>
            <a:endParaRPr>
              <a:solidFill>
                <a:schemeClr val="dk1"/>
              </a:solidFill>
            </a:endParaRPr>
          </a:p>
        </p:txBody>
      </p:sp>
      <p:sp>
        <p:nvSpPr>
          <p:cNvPr id="659" name="Google Shape;659;p59"/>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Preprocessing Pipeline</a:t>
            </a:r>
            <a:endParaRPr sz="3400">
              <a:latin typeface="Lexend"/>
              <a:ea typeface="Lexend"/>
              <a:cs typeface="Lexend"/>
              <a:sym typeface="Lexend"/>
            </a:endParaRPr>
          </a:p>
        </p:txBody>
      </p:sp>
      <p:sp>
        <p:nvSpPr>
          <p:cNvPr id="660" name="Google Shape;660;p59"/>
          <p:cNvSpPr/>
          <p:nvPr/>
        </p:nvSpPr>
        <p:spPr>
          <a:xfrm>
            <a:off x="431575" y="2266900"/>
            <a:ext cx="1285800" cy="1153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Raw Text</a:t>
            </a:r>
            <a:endParaRPr>
              <a:latin typeface="Lexend"/>
              <a:ea typeface="Lexend"/>
              <a:cs typeface="Lexend"/>
              <a:sym typeface="Lexend"/>
            </a:endParaRPr>
          </a:p>
        </p:txBody>
      </p:sp>
      <p:sp>
        <p:nvSpPr>
          <p:cNvPr id="661" name="Google Shape;661;p59"/>
          <p:cNvSpPr/>
          <p:nvPr/>
        </p:nvSpPr>
        <p:spPr>
          <a:xfrm>
            <a:off x="7290025" y="2266900"/>
            <a:ext cx="1285800" cy="115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Model</a:t>
            </a:r>
            <a:endParaRPr>
              <a:latin typeface="Lexend"/>
              <a:ea typeface="Lexend"/>
              <a:cs typeface="Lexend"/>
              <a:sym typeface="Lexend"/>
            </a:endParaRPr>
          </a:p>
        </p:txBody>
      </p:sp>
      <p:cxnSp>
        <p:nvCxnSpPr>
          <p:cNvPr id="662" name="Google Shape;662;p59"/>
          <p:cNvCxnSpPr>
            <a:stCxn id="660" idx="3"/>
            <a:endCxn id="661" idx="1"/>
          </p:cNvCxnSpPr>
          <p:nvPr/>
        </p:nvCxnSpPr>
        <p:spPr>
          <a:xfrm>
            <a:off x="1717375" y="2843500"/>
            <a:ext cx="5572800" cy="0"/>
          </a:xfrm>
          <a:prstGeom prst="straightConnector1">
            <a:avLst/>
          </a:prstGeom>
          <a:noFill/>
          <a:ln w="28575" cap="flat" cmpd="sng">
            <a:solidFill>
              <a:schemeClr val="dk2"/>
            </a:solidFill>
            <a:prstDash val="solid"/>
            <a:round/>
            <a:headEnd type="oval" w="med" len="med"/>
            <a:tailEnd type="triangle" w="med" len="med"/>
          </a:ln>
        </p:spPr>
      </p:cxnSp>
      <p:sp>
        <p:nvSpPr>
          <p:cNvPr id="663" name="Google Shape;663;p59"/>
          <p:cNvSpPr/>
          <p:nvPr/>
        </p:nvSpPr>
        <p:spPr>
          <a:xfrm>
            <a:off x="2337675" y="2266900"/>
            <a:ext cx="1285800" cy="115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Tokenize</a:t>
            </a:r>
            <a:endParaRPr>
              <a:latin typeface="Lexend"/>
              <a:ea typeface="Lexend"/>
              <a:cs typeface="Lexend"/>
              <a:sym typeface="Lexend"/>
            </a:endParaRPr>
          </a:p>
        </p:txBody>
      </p:sp>
      <p:sp>
        <p:nvSpPr>
          <p:cNvPr id="664" name="Google Shape;664;p59"/>
          <p:cNvSpPr/>
          <p:nvPr/>
        </p:nvSpPr>
        <p:spPr>
          <a:xfrm>
            <a:off x="3860800" y="2266900"/>
            <a:ext cx="1285800" cy="115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Lexend"/>
                <a:ea typeface="Lexend"/>
                <a:cs typeface="Lexend"/>
                <a:sym typeface="Lexend"/>
              </a:rPr>
              <a:t>Remove Stop Words + Punctuation</a:t>
            </a:r>
            <a:endParaRPr sz="1300">
              <a:latin typeface="Lexend"/>
              <a:ea typeface="Lexend"/>
              <a:cs typeface="Lexend"/>
              <a:sym typeface="Lexend"/>
            </a:endParaRPr>
          </a:p>
        </p:txBody>
      </p:sp>
      <p:sp>
        <p:nvSpPr>
          <p:cNvPr id="665" name="Google Shape;665;p59"/>
          <p:cNvSpPr/>
          <p:nvPr/>
        </p:nvSpPr>
        <p:spPr>
          <a:xfrm>
            <a:off x="5361875" y="2266900"/>
            <a:ext cx="1285800" cy="115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Lemmatize/Stem words</a:t>
            </a:r>
            <a:endParaRPr>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2"/>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NLP Module</a:t>
            </a:r>
            <a:endParaRPr/>
          </a:p>
        </p:txBody>
      </p:sp>
      <p:sp>
        <p:nvSpPr>
          <p:cNvPr id="474" name="Google Shape;474;p42"/>
          <p:cNvSpPr txBox="1">
            <a:spLocks noGrp="1"/>
          </p:cNvSpPr>
          <p:nvPr>
            <p:ph type="subTitle" idx="1"/>
          </p:nvPr>
        </p:nvSpPr>
        <p:spPr>
          <a:xfrm>
            <a:off x="292600" y="1118550"/>
            <a:ext cx="7834200" cy="8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This Week: </a:t>
            </a:r>
            <a:endParaRPr sz="1800"/>
          </a:p>
          <a:p>
            <a:pPr marL="0" lvl="0" indent="0" algn="l" rtl="0">
              <a:spcBef>
                <a:spcPts val="0"/>
              </a:spcBef>
              <a:spcAft>
                <a:spcPts val="0"/>
              </a:spcAft>
              <a:buNone/>
            </a:pPr>
            <a:r>
              <a:rPr lang="en" sz="1800">
                <a:latin typeface="Lexend Light"/>
                <a:ea typeface="Lexend Light"/>
                <a:cs typeface="Lexend Light"/>
                <a:sym typeface="Lexend Light"/>
              </a:rPr>
              <a:t>Introduction, NLP Neural Networks, Implementation</a:t>
            </a:r>
            <a:endParaRPr sz="1800">
              <a:latin typeface="Lexend Light"/>
              <a:ea typeface="Lexend Light"/>
              <a:cs typeface="Lexend Light"/>
              <a:sym typeface="Lexend Light"/>
            </a:endParaRPr>
          </a:p>
          <a:p>
            <a:pPr marL="0" lvl="0" indent="0" algn="l" rtl="0">
              <a:spcBef>
                <a:spcPts val="0"/>
              </a:spcBef>
              <a:spcAft>
                <a:spcPts val="0"/>
              </a:spcAft>
              <a:buNone/>
            </a:pPr>
            <a:endParaRPr sz="1800"/>
          </a:p>
          <a:p>
            <a:pPr marL="0" lvl="0" indent="0" algn="l" rtl="0">
              <a:spcBef>
                <a:spcPts val="0"/>
              </a:spcBef>
              <a:spcAft>
                <a:spcPts val="0"/>
              </a:spcAft>
              <a:buNone/>
            </a:pPr>
            <a:r>
              <a:rPr lang="en" sz="1800"/>
              <a:t>Next Week:</a:t>
            </a:r>
            <a:endParaRPr sz="1800"/>
          </a:p>
          <a:p>
            <a:pPr marL="0" lvl="0" indent="0" algn="l" rtl="0">
              <a:spcBef>
                <a:spcPts val="0"/>
              </a:spcBef>
              <a:spcAft>
                <a:spcPts val="0"/>
              </a:spcAft>
              <a:buNone/>
            </a:pPr>
            <a:r>
              <a:rPr lang="en" sz="1800">
                <a:latin typeface="Lexend Light"/>
                <a:ea typeface="Lexend Light"/>
                <a:cs typeface="Lexend Light"/>
                <a:sym typeface="Lexend Light"/>
              </a:rPr>
              <a:t>NLP Applications, Transformers, Advanced Topics (LLMs)</a:t>
            </a:r>
            <a:endParaRPr sz="1800">
              <a:latin typeface="Lexend Light"/>
              <a:ea typeface="Lexend Light"/>
              <a:cs typeface="Lexend Light"/>
              <a:sym typeface="Lexend Light"/>
            </a:endParaRPr>
          </a:p>
          <a:p>
            <a:pPr marL="0" lvl="0" indent="0" algn="l" rtl="0">
              <a:spcBef>
                <a:spcPts val="0"/>
              </a:spcBef>
              <a:spcAft>
                <a:spcPts val="0"/>
              </a:spcAft>
              <a:buNone/>
            </a:pPr>
            <a:endParaRPr sz="1800">
              <a:latin typeface="Lexend"/>
              <a:ea typeface="Lexend"/>
              <a:cs typeface="Lexend"/>
              <a:sym typeface="Lexend"/>
            </a:endParaRPr>
          </a:p>
          <a:p>
            <a:pPr marL="0" lvl="0" indent="0" algn="l" rtl="0">
              <a:spcBef>
                <a:spcPts val="0"/>
              </a:spcBef>
              <a:spcAft>
                <a:spcPts val="0"/>
              </a:spcAft>
              <a:buNone/>
            </a:pPr>
            <a:endParaRPr sz="1800">
              <a:latin typeface="Lexend"/>
              <a:ea typeface="Lexend"/>
              <a:cs typeface="Lexend"/>
              <a:sym typeface="Lexend"/>
            </a:endParaRPr>
          </a:p>
          <a:p>
            <a:pPr marL="0" lvl="0" indent="0" algn="l" rtl="0">
              <a:spcBef>
                <a:spcPts val="0"/>
              </a:spcBef>
              <a:spcAft>
                <a:spcPts val="0"/>
              </a:spcAft>
              <a:buNone/>
            </a:pPr>
            <a:endParaRPr sz="1800"/>
          </a:p>
          <a:p>
            <a:pPr marL="0" lvl="0" indent="0" algn="l" rtl="0">
              <a:spcBef>
                <a:spcPts val="0"/>
              </a:spcBef>
              <a:spcAft>
                <a:spcPts val="0"/>
              </a:spcAft>
              <a:buNone/>
            </a:pPr>
            <a:r>
              <a:rPr lang="en" sz="1800"/>
              <a:t> </a:t>
            </a:r>
            <a:endParaRPr sz="1800"/>
          </a:p>
          <a:p>
            <a:pPr marL="0" lvl="0" indent="0" algn="l" rtl="0">
              <a:spcBef>
                <a:spcPts val="0"/>
              </a:spcBef>
              <a:spcAft>
                <a:spcPts val="0"/>
              </a:spcAft>
              <a:buNone/>
            </a:pPr>
            <a:endParaRPr sz="1800">
              <a:latin typeface="Lexend Light"/>
              <a:ea typeface="Lexend Light"/>
              <a:cs typeface="Lexend Light"/>
              <a:sym typeface="Lexend Light"/>
            </a:endParaRPr>
          </a:p>
          <a:p>
            <a:pPr marL="0" lvl="0" indent="0" algn="l" rtl="0">
              <a:spcBef>
                <a:spcPts val="0"/>
              </a:spcBef>
              <a:spcAft>
                <a:spcPts val="0"/>
              </a:spcAft>
              <a:buNone/>
            </a:pPr>
            <a:endParaRPr sz="1800"/>
          </a:p>
        </p:txBody>
      </p:sp>
      <p:sp>
        <p:nvSpPr>
          <p:cNvPr id="475" name="Google Shape;475;p42"/>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a:t>
            </a:fld>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0"/>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20</a:t>
            </a:fld>
            <a:endParaRPr>
              <a:solidFill>
                <a:schemeClr val="dk1"/>
              </a:solidFill>
            </a:endParaRPr>
          </a:p>
        </p:txBody>
      </p:sp>
      <p:sp>
        <p:nvSpPr>
          <p:cNvPr id="671" name="Google Shape;671;p60"/>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1. Tokenization</a:t>
            </a:r>
            <a:endParaRPr sz="3400">
              <a:latin typeface="Lexend"/>
              <a:ea typeface="Lexend"/>
              <a:cs typeface="Lexend"/>
              <a:sym typeface="Lexend"/>
            </a:endParaRPr>
          </a:p>
        </p:txBody>
      </p:sp>
      <p:sp>
        <p:nvSpPr>
          <p:cNvPr id="672" name="Google Shape;672;p60"/>
          <p:cNvSpPr txBox="1"/>
          <p:nvPr/>
        </p:nvSpPr>
        <p:spPr>
          <a:xfrm>
            <a:off x="431575" y="1277575"/>
            <a:ext cx="80472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Tokenization divides text strings into lists of substrings</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Primarily splits text on whitespace and punctuation</a:t>
            </a:r>
            <a:endParaRPr sz="1800">
              <a:solidFill>
                <a:srgbClr val="595959"/>
              </a:solidFill>
              <a:latin typeface="Lexend"/>
              <a:ea typeface="Lexend"/>
              <a:cs typeface="Lexend"/>
              <a:sym typeface="Lexend"/>
            </a:endParaRPr>
          </a:p>
        </p:txBody>
      </p:sp>
      <p:sp>
        <p:nvSpPr>
          <p:cNvPr id="673" name="Google Shape;673;p60"/>
          <p:cNvSpPr/>
          <p:nvPr/>
        </p:nvSpPr>
        <p:spPr>
          <a:xfrm>
            <a:off x="1169250" y="2486725"/>
            <a:ext cx="2131800" cy="2208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“Which class is the best class at Duke? Deep Learning Applications.”</a:t>
            </a:r>
            <a:endParaRPr>
              <a:latin typeface="Lexend"/>
              <a:ea typeface="Lexend"/>
              <a:cs typeface="Lexend"/>
              <a:sym typeface="Lexend"/>
            </a:endParaRPr>
          </a:p>
        </p:txBody>
      </p:sp>
      <p:sp>
        <p:nvSpPr>
          <p:cNvPr id="674" name="Google Shape;674;p60"/>
          <p:cNvSpPr/>
          <p:nvPr/>
        </p:nvSpPr>
        <p:spPr>
          <a:xfrm>
            <a:off x="5842950" y="2486725"/>
            <a:ext cx="2131800" cy="2208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[‘Which’, ‘class’, ‘is’, ‘the’, ‘best’, ‘class’, ‘at’, ‘Duke’, ‘?’, ‘Deep’, ‘Learning’, ‘Applications’, ‘.’]</a:t>
            </a:r>
            <a:endParaRPr>
              <a:latin typeface="Lexend"/>
              <a:ea typeface="Lexend"/>
              <a:cs typeface="Lexend"/>
              <a:sym typeface="Lexend"/>
            </a:endParaRPr>
          </a:p>
        </p:txBody>
      </p:sp>
      <p:cxnSp>
        <p:nvCxnSpPr>
          <p:cNvPr id="675" name="Google Shape;675;p60"/>
          <p:cNvCxnSpPr>
            <a:stCxn id="673" idx="3"/>
            <a:endCxn id="674" idx="1"/>
          </p:cNvCxnSpPr>
          <p:nvPr/>
        </p:nvCxnSpPr>
        <p:spPr>
          <a:xfrm>
            <a:off x="3301050" y="3591175"/>
            <a:ext cx="2541900" cy="0"/>
          </a:xfrm>
          <a:prstGeom prst="straightConnector1">
            <a:avLst/>
          </a:prstGeom>
          <a:noFill/>
          <a:ln w="28575" cap="flat" cmpd="sng">
            <a:solidFill>
              <a:schemeClr val="dk2"/>
            </a:solidFill>
            <a:prstDash val="solid"/>
            <a:round/>
            <a:headEnd type="none" w="med" len="med"/>
            <a:tailEnd type="triangle" w="med" len="med"/>
          </a:ln>
        </p:spPr>
      </p:cxnSp>
      <p:sp>
        <p:nvSpPr>
          <p:cNvPr id="676" name="Google Shape;676;p60"/>
          <p:cNvSpPr txBox="1"/>
          <p:nvPr/>
        </p:nvSpPr>
        <p:spPr>
          <a:xfrm>
            <a:off x="3731425" y="3119275"/>
            <a:ext cx="1776300" cy="4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a:ea typeface="Lexend"/>
                <a:cs typeface="Lexend"/>
                <a:sym typeface="Lexend"/>
              </a:rPr>
              <a:t>Tokenizer Model</a:t>
            </a:r>
            <a:endParaRPr>
              <a:solidFill>
                <a:schemeClr val="dk1"/>
              </a:solidFill>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1"/>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21</a:t>
            </a:fld>
            <a:endParaRPr>
              <a:solidFill>
                <a:schemeClr val="dk1"/>
              </a:solidFill>
            </a:endParaRPr>
          </a:p>
        </p:txBody>
      </p:sp>
      <p:sp>
        <p:nvSpPr>
          <p:cNvPr id="682" name="Google Shape;682;p61"/>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1. Tokenization</a:t>
            </a:r>
            <a:endParaRPr sz="3400">
              <a:latin typeface="Lexend"/>
              <a:ea typeface="Lexend"/>
              <a:cs typeface="Lexend"/>
              <a:sym typeface="Lexend"/>
            </a:endParaRPr>
          </a:p>
        </p:txBody>
      </p:sp>
      <p:sp>
        <p:nvSpPr>
          <p:cNvPr id="683" name="Google Shape;683;p61"/>
          <p:cNvSpPr txBox="1"/>
          <p:nvPr/>
        </p:nvSpPr>
        <p:spPr>
          <a:xfrm>
            <a:off x="431575" y="1169075"/>
            <a:ext cx="8022300" cy="3746100"/>
          </a:xfrm>
          <a:prstGeom prst="rect">
            <a:avLst/>
          </a:prstGeom>
          <a:noFill/>
          <a:ln>
            <a:noFill/>
          </a:ln>
        </p:spPr>
        <p:txBody>
          <a:bodyPr spcFirstLastPara="1" wrap="square" lIns="91425" tIns="91425" rIns="91425" bIns="91425" anchor="t" anchorCtr="0">
            <a:normAutofit fontScale="77500" lnSpcReduction="20000"/>
          </a:bodyPr>
          <a:lstStyle/>
          <a:p>
            <a:pPr marL="0" marR="190500" lvl="0" indent="0" algn="l" rtl="0">
              <a:lnSpc>
                <a:spcPct val="115000"/>
              </a:lnSpc>
              <a:spcBef>
                <a:spcPts val="0"/>
              </a:spcBef>
              <a:spcAft>
                <a:spcPts val="0"/>
              </a:spcAft>
              <a:buNone/>
            </a:pPr>
            <a:r>
              <a:rPr lang="en" sz="1200">
                <a:solidFill>
                  <a:srgbClr val="000000"/>
                </a:solidFill>
                <a:latin typeface="Courier New"/>
                <a:ea typeface="Courier New"/>
                <a:cs typeface="Courier New"/>
                <a:sym typeface="Courier New"/>
              </a:rPr>
              <a:t># Tokenize by word</a:t>
            </a:r>
            <a:endParaRPr sz="12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200">
                <a:solidFill>
                  <a:srgbClr val="000000"/>
                </a:solidFill>
                <a:latin typeface="Courier New"/>
                <a:ea typeface="Courier New"/>
                <a:cs typeface="Courier New"/>
                <a:sym typeface="Courier New"/>
              </a:rPr>
              <a:t>Input: "Tokenization is an important NLP task."</a:t>
            </a:r>
            <a:endParaRPr sz="12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200">
                <a:solidFill>
                  <a:srgbClr val="000000"/>
                </a:solidFill>
                <a:latin typeface="Courier New"/>
                <a:ea typeface="Courier New"/>
                <a:cs typeface="Courier New"/>
                <a:sym typeface="Courier New"/>
              </a:rPr>
              <a:t>Output: ["Tokenization", "is", "an", "important", "NLP", "task", "."]</a:t>
            </a:r>
            <a:endParaRPr sz="12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endParaRPr sz="12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200">
                <a:solidFill>
                  <a:srgbClr val="000000"/>
                </a:solidFill>
                <a:latin typeface="Courier New"/>
                <a:ea typeface="Courier New"/>
                <a:cs typeface="Courier New"/>
                <a:sym typeface="Courier New"/>
              </a:rPr>
              <a:t># Tokenize by sentence</a:t>
            </a:r>
            <a:endParaRPr sz="12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100">
                <a:solidFill>
                  <a:srgbClr val="000000"/>
                </a:solidFill>
                <a:latin typeface="Courier New"/>
                <a:ea typeface="Courier New"/>
                <a:cs typeface="Courier New"/>
                <a:sym typeface="Courier New"/>
              </a:rPr>
              <a:t>Input: "Tokenization is an important NLP task. It helps break down text into smaller units."</a:t>
            </a:r>
            <a:endParaRPr sz="11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100">
                <a:solidFill>
                  <a:srgbClr val="000000"/>
                </a:solidFill>
                <a:latin typeface="Courier New"/>
                <a:ea typeface="Courier New"/>
                <a:cs typeface="Courier New"/>
                <a:sym typeface="Courier New"/>
              </a:rPr>
              <a:t>Output: ["Tokenization is an important NLP task.", "It helps break down text into smaller units."]</a:t>
            </a:r>
            <a:endParaRPr sz="11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endParaRPr sz="12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200">
                <a:solidFill>
                  <a:srgbClr val="000000"/>
                </a:solidFill>
                <a:latin typeface="Courier New"/>
                <a:ea typeface="Courier New"/>
                <a:cs typeface="Courier New"/>
                <a:sym typeface="Courier New"/>
              </a:rPr>
              <a:t># Tokenize by subword</a:t>
            </a:r>
            <a:endParaRPr sz="12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100">
                <a:solidFill>
                  <a:srgbClr val="000000"/>
                </a:solidFill>
                <a:latin typeface="Courier New"/>
                <a:ea typeface="Courier New"/>
                <a:cs typeface="Courier New"/>
                <a:sym typeface="Courier New"/>
              </a:rPr>
              <a:t>Input: "tokenization"</a:t>
            </a:r>
            <a:endParaRPr sz="11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100">
                <a:solidFill>
                  <a:srgbClr val="000000"/>
                </a:solidFill>
                <a:latin typeface="Courier New"/>
                <a:ea typeface="Courier New"/>
                <a:cs typeface="Courier New"/>
                <a:sym typeface="Courier New"/>
              </a:rPr>
              <a:t>Output: ["token", "ization"]</a:t>
            </a:r>
            <a:endParaRPr sz="11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endParaRPr sz="11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200">
                <a:solidFill>
                  <a:srgbClr val="000000"/>
                </a:solidFill>
                <a:latin typeface="Courier New"/>
                <a:ea typeface="Courier New"/>
                <a:cs typeface="Courier New"/>
                <a:sym typeface="Courier New"/>
              </a:rPr>
              <a:t># Tokenize by character</a:t>
            </a:r>
            <a:endParaRPr sz="11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0"/>
              </a:spcAft>
              <a:buNone/>
            </a:pPr>
            <a:r>
              <a:rPr lang="en" sz="1200">
                <a:solidFill>
                  <a:srgbClr val="000000"/>
                </a:solidFill>
                <a:latin typeface="Courier New"/>
                <a:ea typeface="Courier New"/>
                <a:cs typeface="Courier New"/>
                <a:sym typeface="Courier New"/>
              </a:rPr>
              <a:t>Input: "Tokenization"</a:t>
            </a:r>
            <a:endParaRPr sz="1200">
              <a:solidFill>
                <a:srgbClr val="000000"/>
              </a:solidFill>
              <a:latin typeface="Courier New"/>
              <a:ea typeface="Courier New"/>
              <a:cs typeface="Courier New"/>
              <a:sym typeface="Courier New"/>
            </a:endParaRPr>
          </a:p>
          <a:p>
            <a:pPr marL="0" marR="190500" lvl="0" indent="0" algn="l" rtl="0">
              <a:lnSpc>
                <a:spcPct val="115000"/>
              </a:lnSpc>
              <a:spcBef>
                <a:spcPts val="800"/>
              </a:spcBef>
              <a:spcAft>
                <a:spcPts val="800"/>
              </a:spcAft>
              <a:buNone/>
            </a:pPr>
            <a:r>
              <a:rPr lang="en" sz="1200">
                <a:solidFill>
                  <a:srgbClr val="000000"/>
                </a:solidFill>
                <a:latin typeface="Courier New"/>
                <a:ea typeface="Courier New"/>
                <a:cs typeface="Courier New"/>
                <a:sym typeface="Courier New"/>
              </a:rPr>
              <a:t>Output: ["T", "o", "k", "e", "n", "i", "z", "a", "t", "i", "o", "n"]</a:t>
            </a:r>
            <a:endParaRPr sz="1800">
              <a:solidFill>
                <a:srgbClr val="000000"/>
              </a:solidFill>
              <a:latin typeface="Lora"/>
              <a:ea typeface="Lora"/>
              <a:cs typeface="Lora"/>
              <a:sym typeface="Lor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2"/>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22</a:t>
            </a:fld>
            <a:endParaRPr>
              <a:solidFill>
                <a:schemeClr val="dk1"/>
              </a:solidFill>
            </a:endParaRPr>
          </a:p>
        </p:txBody>
      </p:sp>
      <p:sp>
        <p:nvSpPr>
          <p:cNvPr id="689" name="Google Shape;689;p62"/>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1. Tokenization</a:t>
            </a:r>
            <a:endParaRPr sz="3400">
              <a:latin typeface="Lexend"/>
              <a:ea typeface="Lexend"/>
              <a:cs typeface="Lexend"/>
              <a:sym typeface="Lexend"/>
            </a:endParaRPr>
          </a:p>
        </p:txBody>
      </p:sp>
      <p:sp>
        <p:nvSpPr>
          <p:cNvPr id="690" name="Google Shape;690;p62"/>
          <p:cNvSpPr txBox="1"/>
          <p:nvPr/>
        </p:nvSpPr>
        <p:spPr>
          <a:xfrm>
            <a:off x="431575" y="1277575"/>
            <a:ext cx="80472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If working with a particular pre-trained model, you will want to use their tokenizer (ie BERT tokenizer, GPT tokenizer)</a:t>
            </a:r>
            <a:endParaRPr sz="1800">
              <a:solidFill>
                <a:srgbClr val="595959"/>
              </a:solidFill>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3"/>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23</a:t>
            </a:fld>
            <a:endParaRPr>
              <a:solidFill>
                <a:schemeClr val="dk1"/>
              </a:solidFill>
            </a:endParaRPr>
          </a:p>
        </p:txBody>
      </p:sp>
      <p:sp>
        <p:nvSpPr>
          <p:cNvPr id="696" name="Google Shape;696;p63"/>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2. Stop Word Removal</a:t>
            </a:r>
            <a:endParaRPr sz="3400">
              <a:latin typeface="Lexend"/>
              <a:ea typeface="Lexend"/>
              <a:cs typeface="Lexend"/>
              <a:sym typeface="Lexend"/>
            </a:endParaRPr>
          </a:p>
        </p:txBody>
      </p:sp>
      <p:pic>
        <p:nvPicPr>
          <p:cNvPr id="697" name="Google Shape;697;p63"/>
          <p:cNvPicPr preferRelativeResize="0"/>
          <p:nvPr/>
        </p:nvPicPr>
        <p:blipFill>
          <a:blip r:embed="rId3">
            <a:alphaModFix/>
          </a:blip>
          <a:stretch>
            <a:fillRect/>
          </a:stretch>
        </p:blipFill>
        <p:spPr>
          <a:xfrm>
            <a:off x="217975" y="2882742"/>
            <a:ext cx="8708049" cy="1653608"/>
          </a:xfrm>
          <a:prstGeom prst="rect">
            <a:avLst/>
          </a:prstGeom>
          <a:noFill/>
          <a:ln>
            <a:noFill/>
          </a:ln>
        </p:spPr>
      </p:pic>
      <p:sp>
        <p:nvSpPr>
          <p:cNvPr id="698" name="Google Shape;698;p63"/>
          <p:cNvSpPr txBox="1"/>
          <p:nvPr/>
        </p:nvSpPr>
        <p:spPr>
          <a:xfrm>
            <a:off x="217950" y="1388500"/>
            <a:ext cx="8604900" cy="1280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Many common words add little value to our understanding of a sentence or document</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We usually remove these words (stopwords) so our model can focus on the words that matter</a:t>
            </a:r>
            <a:endParaRPr sz="1200">
              <a:latin typeface="Lexend"/>
              <a:ea typeface="Lexend"/>
              <a:cs typeface="Lexend"/>
              <a:sym typeface="Lexe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4"/>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24</a:t>
            </a:fld>
            <a:endParaRPr>
              <a:solidFill>
                <a:schemeClr val="dk1"/>
              </a:solidFill>
            </a:endParaRPr>
          </a:p>
        </p:txBody>
      </p:sp>
      <p:sp>
        <p:nvSpPr>
          <p:cNvPr id="704" name="Google Shape;704;p64"/>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2. Stop Word Removal</a:t>
            </a:r>
            <a:endParaRPr sz="3400">
              <a:latin typeface="Lexend"/>
              <a:ea typeface="Lexend"/>
              <a:cs typeface="Lexend"/>
              <a:sym typeface="Lexend"/>
            </a:endParaRPr>
          </a:p>
        </p:txBody>
      </p:sp>
      <p:sp>
        <p:nvSpPr>
          <p:cNvPr id="705" name="Google Shape;705;p64"/>
          <p:cNvSpPr txBox="1"/>
          <p:nvPr/>
        </p:nvSpPr>
        <p:spPr>
          <a:xfrm>
            <a:off x="217950" y="1388500"/>
            <a:ext cx="86049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We can also add stop words to the list to remove depending on our task</a:t>
            </a:r>
            <a:endParaRPr sz="1600">
              <a:solidFill>
                <a:srgbClr val="595959"/>
              </a:solidFill>
              <a:latin typeface="Lexend"/>
              <a:ea typeface="Lexend"/>
              <a:cs typeface="Lexend"/>
              <a:sym typeface="Lexend"/>
            </a:endParaRPr>
          </a:p>
        </p:txBody>
      </p:sp>
      <p:sp>
        <p:nvSpPr>
          <p:cNvPr id="706" name="Google Shape;706;p64"/>
          <p:cNvSpPr/>
          <p:nvPr/>
        </p:nvSpPr>
        <p:spPr>
          <a:xfrm>
            <a:off x="1169250" y="2486725"/>
            <a:ext cx="2131800" cy="2208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[‘Which’, ‘class’, ‘is’, ‘the’, ‘best’, ‘class’, ‘at’, ‘Duke’, ‘?’, ‘Deep’, ‘Learning’, ‘Applications’, ‘.’]</a:t>
            </a:r>
            <a:endParaRPr>
              <a:latin typeface="Lexend"/>
              <a:ea typeface="Lexend"/>
              <a:cs typeface="Lexend"/>
              <a:sym typeface="Lexend"/>
            </a:endParaRPr>
          </a:p>
        </p:txBody>
      </p:sp>
      <p:sp>
        <p:nvSpPr>
          <p:cNvPr id="707" name="Google Shape;707;p64"/>
          <p:cNvSpPr/>
          <p:nvPr/>
        </p:nvSpPr>
        <p:spPr>
          <a:xfrm>
            <a:off x="5842950" y="2486725"/>
            <a:ext cx="2131800" cy="2208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[‘Which’, ‘class’, ‘best’, ‘class’, ‘Duke’, ‘Deep’, ‘Learning’, ‘Applications’]</a:t>
            </a:r>
            <a:endParaRPr>
              <a:latin typeface="Lexend"/>
              <a:ea typeface="Lexend"/>
              <a:cs typeface="Lexend"/>
              <a:sym typeface="Lexend"/>
            </a:endParaRPr>
          </a:p>
        </p:txBody>
      </p:sp>
      <p:cxnSp>
        <p:nvCxnSpPr>
          <p:cNvPr id="708" name="Google Shape;708;p64"/>
          <p:cNvCxnSpPr>
            <a:stCxn id="706" idx="3"/>
            <a:endCxn id="707" idx="1"/>
          </p:cNvCxnSpPr>
          <p:nvPr/>
        </p:nvCxnSpPr>
        <p:spPr>
          <a:xfrm>
            <a:off x="3301050" y="3591175"/>
            <a:ext cx="2541900" cy="0"/>
          </a:xfrm>
          <a:prstGeom prst="straightConnector1">
            <a:avLst/>
          </a:prstGeom>
          <a:noFill/>
          <a:ln w="28575" cap="flat" cmpd="sng">
            <a:solidFill>
              <a:schemeClr val="dk2"/>
            </a:solidFill>
            <a:prstDash val="solid"/>
            <a:round/>
            <a:headEnd type="none" w="med" len="med"/>
            <a:tailEnd type="triangle" w="med" len="med"/>
          </a:ln>
        </p:spPr>
      </p:cxnSp>
      <p:sp>
        <p:nvSpPr>
          <p:cNvPr id="709" name="Google Shape;709;p64"/>
          <p:cNvSpPr txBox="1"/>
          <p:nvPr/>
        </p:nvSpPr>
        <p:spPr>
          <a:xfrm>
            <a:off x="3564063" y="3119275"/>
            <a:ext cx="2027400" cy="4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a:ea typeface="Lexend"/>
                <a:cs typeface="Lexend"/>
                <a:sym typeface="Lexend"/>
              </a:rPr>
              <a:t>Remove Stop Words</a:t>
            </a:r>
            <a:endParaRPr>
              <a:solidFill>
                <a:schemeClr val="dk1"/>
              </a:solidFill>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5"/>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25</a:t>
            </a:fld>
            <a:endParaRPr>
              <a:solidFill>
                <a:schemeClr val="dk1"/>
              </a:solidFill>
            </a:endParaRPr>
          </a:p>
        </p:txBody>
      </p:sp>
      <p:sp>
        <p:nvSpPr>
          <p:cNvPr id="715" name="Google Shape;715;p65"/>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3. Lemmatize/Stem</a:t>
            </a:r>
            <a:endParaRPr sz="3400">
              <a:latin typeface="Lexend"/>
              <a:ea typeface="Lexend"/>
              <a:cs typeface="Lexend"/>
              <a:sym typeface="Lexend"/>
            </a:endParaRPr>
          </a:p>
        </p:txBody>
      </p:sp>
      <p:sp>
        <p:nvSpPr>
          <p:cNvPr id="716" name="Google Shape;716;p65"/>
          <p:cNvSpPr txBox="1"/>
          <p:nvPr/>
        </p:nvSpPr>
        <p:spPr>
          <a:xfrm>
            <a:off x="217950" y="1388500"/>
            <a:ext cx="8604900" cy="997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A common challenge is identifying that different forms of a word refer to the same thing (e.g. plurals)</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We replace the words with their root to reduce complexity</a:t>
            </a:r>
            <a:endParaRPr sz="1600">
              <a:solidFill>
                <a:srgbClr val="595959"/>
              </a:solidFill>
              <a:latin typeface="Lexend"/>
              <a:ea typeface="Lexend"/>
              <a:cs typeface="Lexend"/>
              <a:sym typeface="Lexend"/>
            </a:endParaRPr>
          </a:p>
        </p:txBody>
      </p:sp>
      <p:sp>
        <p:nvSpPr>
          <p:cNvPr id="717" name="Google Shape;717;p65"/>
          <p:cNvSpPr txBox="1"/>
          <p:nvPr/>
        </p:nvSpPr>
        <p:spPr>
          <a:xfrm>
            <a:off x="2083000" y="2790875"/>
            <a:ext cx="2090700" cy="20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2"/>
                </a:solidFill>
                <a:latin typeface="Lexend"/>
                <a:ea typeface="Lexend"/>
                <a:cs typeface="Lexend"/>
                <a:sym typeface="Lexend"/>
              </a:rPr>
              <a:t>branch</a:t>
            </a:r>
            <a:endParaRPr sz="2100">
              <a:solidFill>
                <a:schemeClr val="lt2"/>
              </a:solidFill>
              <a:latin typeface="Lexend"/>
              <a:ea typeface="Lexend"/>
              <a:cs typeface="Lexend"/>
              <a:sym typeface="Lexend"/>
            </a:endParaRPr>
          </a:p>
          <a:p>
            <a:pPr marL="0" lvl="0" indent="0" algn="l" rtl="0">
              <a:spcBef>
                <a:spcPts val="0"/>
              </a:spcBef>
              <a:spcAft>
                <a:spcPts val="0"/>
              </a:spcAft>
              <a:buNone/>
            </a:pPr>
            <a:r>
              <a:rPr lang="en" sz="2100">
                <a:solidFill>
                  <a:schemeClr val="lt2"/>
                </a:solidFill>
                <a:latin typeface="Lexend"/>
                <a:ea typeface="Lexend"/>
                <a:cs typeface="Lexend"/>
                <a:sym typeface="Lexend"/>
              </a:rPr>
              <a:t>branch</a:t>
            </a:r>
            <a:r>
              <a:rPr lang="en" sz="2100">
                <a:solidFill>
                  <a:schemeClr val="dk1"/>
                </a:solidFill>
                <a:latin typeface="Lexend"/>
                <a:ea typeface="Lexend"/>
                <a:cs typeface="Lexend"/>
                <a:sym typeface="Lexend"/>
              </a:rPr>
              <a:t>es</a:t>
            </a:r>
            <a:endParaRPr sz="2100">
              <a:solidFill>
                <a:schemeClr val="dk1"/>
              </a:solidFill>
              <a:latin typeface="Lexend"/>
              <a:ea typeface="Lexend"/>
              <a:cs typeface="Lexend"/>
              <a:sym typeface="Lexend"/>
            </a:endParaRPr>
          </a:p>
          <a:p>
            <a:pPr marL="0" lvl="0" indent="0" algn="l" rtl="0">
              <a:spcBef>
                <a:spcPts val="0"/>
              </a:spcBef>
              <a:spcAft>
                <a:spcPts val="0"/>
              </a:spcAft>
              <a:buNone/>
            </a:pPr>
            <a:r>
              <a:rPr lang="en" sz="2100">
                <a:solidFill>
                  <a:schemeClr val="lt2"/>
                </a:solidFill>
                <a:latin typeface="Lexend"/>
                <a:ea typeface="Lexend"/>
                <a:cs typeface="Lexend"/>
                <a:sym typeface="Lexend"/>
              </a:rPr>
              <a:t>branch</a:t>
            </a:r>
            <a:r>
              <a:rPr lang="en" sz="2100">
                <a:solidFill>
                  <a:schemeClr val="dk1"/>
                </a:solidFill>
                <a:latin typeface="Lexend"/>
                <a:ea typeface="Lexend"/>
                <a:cs typeface="Lexend"/>
                <a:sym typeface="Lexend"/>
              </a:rPr>
              <a:t>ing</a:t>
            </a:r>
            <a:endParaRPr sz="2100">
              <a:solidFill>
                <a:schemeClr val="dk1"/>
              </a:solidFill>
              <a:latin typeface="Lexend"/>
              <a:ea typeface="Lexend"/>
              <a:cs typeface="Lexend"/>
              <a:sym typeface="Lexend"/>
            </a:endParaRPr>
          </a:p>
          <a:p>
            <a:pPr marL="0" lvl="0" indent="0" algn="l" rtl="0">
              <a:spcBef>
                <a:spcPts val="0"/>
              </a:spcBef>
              <a:spcAft>
                <a:spcPts val="0"/>
              </a:spcAft>
              <a:buNone/>
            </a:pPr>
            <a:r>
              <a:rPr lang="en" sz="2100">
                <a:solidFill>
                  <a:schemeClr val="lt2"/>
                </a:solidFill>
                <a:latin typeface="Lexend"/>
                <a:ea typeface="Lexend"/>
                <a:cs typeface="Lexend"/>
                <a:sym typeface="Lexend"/>
              </a:rPr>
              <a:t>branch</a:t>
            </a:r>
            <a:r>
              <a:rPr lang="en" sz="2100">
                <a:solidFill>
                  <a:schemeClr val="dk1"/>
                </a:solidFill>
                <a:latin typeface="Lexend"/>
                <a:ea typeface="Lexend"/>
                <a:cs typeface="Lexend"/>
                <a:sym typeface="Lexend"/>
              </a:rPr>
              <a:t>ed</a:t>
            </a:r>
            <a:endParaRPr sz="2100">
              <a:solidFill>
                <a:schemeClr val="dk1"/>
              </a:solidFill>
              <a:latin typeface="Lexend"/>
              <a:ea typeface="Lexend"/>
              <a:cs typeface="Lexend"/>
              <a:sym typeface="Lexend"/>
            </a:endParaRPr>
          </a:p>
        </p:txBody>
      </p:sp>
      <p:sp>
        <p:nvSpPr>
          <p:cNvPr id="718" name="Google Shape;718;p65"/>
          <p:cNvSpPr txBox="1"/>
          <p:nvPr/>
        </p:nvSpPr>
        <p:spPr>
          <a:xfrm>
            <a:off x="5295450" y="3354675"/>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lt2"/>
                </a:solidFill>
                <a:latin typeface="Lexend"/>
                <a:ea typeface="Lexend"/>
                <a:cs typeface="Lexend"/>
                <a:sym typeface="Lexend"/>
              </a:rPr>
              <a:t>branch</a:t>
            </a:r>
            <a:endParaRPr/>
          </a:p>
        </p:txBody>
      </p:sp>
      <p:sp>
        <p:nvSpPr>
          <p:cNvPr id="719" name="Google Shape;719;p65"/>
          <p:cNvSpPr/>
          <p:nvPr/>
        </p:nvSpPr>
        <p:spPr>
          <a:xfrm>
            <a:off x="4139675" y="3189675"/>
            <a:ext cx="705300" cy="8379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6"/>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26</a:t>
            </a:fld>
            <a:endParaRPr>
              <a:solidFill>
                <a:schemeClr val="dk1"/>
              </a:solidFill>
            </a:endParaRPr>
          </a:p>
        </p:txBody>
      </p:sp>
      <p:sp>
        <p:nvSpPr>
          <p:cNvPr id="725" name="Google Shape;725;p66"/>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3. Lemmatize/Stem</a:t>
            </a:r>
            <a:endParaRPr sz="3400">
              <a:latin typeface="Lexend"/>
              <a:ea typeface="Lexend"/>
              <a:cs typeface="Lexend"/>
              <a:sym typeface="Lexend"/>
            </a:endParaRPr>
          </a:p>
        </p:txBody>
      </p:sp>
      <p:sp>
        <p:nvSpPr>
          <p:cNvPr id="726" name="Google Shape;726;p66"/>
          <p:cNvSpPr/>
          <p:nvPr/>
        </p:nvSpPr>
        <p:spPr>
          <a:xfrm>
            <a:off x="456275" y="1236100"/>
            <a:ext cx="3650100" cy="3583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727" name="Google Shape;727;p66"/>
          <p:cNvSpPr/>
          <p:nvPr/>
        </p:nvSpPr>
        <p:spPr>
          <a:xfrm>
            <a:off x="4458000" y="1236100"/>
            <a:ext cx="3650100" cy="358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728" name="Google Shape;728;p66"/>
          <p:cNvSpPr txBox="1"/>
          <p:nvPr/>
        </p:nvSpPr>
        <p:spPr>
          <a:xfrm>
            <a:off x="572425" y="1319050"/>
            <a:ext cx="32685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595959"/>
                </a:solidFill>
                <a:latin typeface="Lexend"/>
                <a:ea typeface="Lexend"/>
                <a:cs typeface="Lexend"/>
                <a:sym typeface="Lexend"/>
              </a:rPr>
              <a:t>Stemming</a:t>
            </a:r>
            <a:endParaRPr sz="2000" b="1">
              <a:solidFill>
                <a:srgbClr val="595959"/>
              </a:solidFill>
              <a:latin typeface="Lexend"/>
              <a:ea typeface="Lexend"/>
              <a:cs typeface="Lexend"/>
              <a:sym typeface="Lexend"/>
            </a:endParaRPr>
          </a:p>
        </p:txBody>
      </p:sp>
      <p:sp>
        <p:nvSpPr>
          <p:cNvPr id="729" name="Google Shape;729;p66"/>
          <p:cNvSpPr txBox="1"/>
          <p:nvPr/>
        </p:nvSpPr>
        <p:spPr>
          <a:xfrm>
            <a:off x="4572000" y="1319050"/>
            <a:ext cx="32685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595959"/>
                </a:solidFill>
                <a:latin typeface="Lexend"/>
                <a:ea typeface="Lexend"/>
                <a:cs typeface="Lexend"/>
                <a:sym typeface="Lexend"/>
              </a:rPr>
              <a:t>Lemmatizing</a:t>
            </a:r>
            <a:endParaRPr sz="2000" b="1">
              <a:solidFill>
                <a:srgbClr val="595959"/>
              </a:solidFill>
              <a:latin typeface="Lexend"/>
              <a:ea typeface="Lexend"/>
              <a:cs typeface="Lexend"/>
              <a:sym typeface="Lexend"/>
            </a:endParaRPr>
          </a:p>
        </p:txBody>
      </p:sp>
      <p:sp>
        <p:nvSpPr>
          <p:cNvPr id="730" name="Google Shape;730;p66"/>
          <p:cNvSpPr txBox="1"/>
          <p:nvPr/>
        </p:nvSpPr>
        <p:spPr>
          <a:xfrm>
            <a:off x="572425" y="2024075"/>
            <a:ext cx="3326700" cy="24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latin typeface="Lexend"/>
                <a:ea typeface="Lexend"/>
                <a:cs typeface="Lexend"/>
                <a:sym typeface="Lexend"/>
              </a:rPr>
              <a:t>Reduces words to their stem (part to which we add a suffix)</a:t>
            </a:r>
            <a:endParaRPr sz="18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a:solidFill>
                  <a:srgbClr val="595959"/>
                </a:solidFill>
                <a:latin typeface="Lexend"/>
                <a:ea typeface="Lexend"/>
                <a:cs typeface="Lexend"/>
                <a:sym typeface="Lexend"/>
              </a:rPr>
              <a:t>Even if the stem is not an actual word</a:t>
            </a:r>
            <a:endParaRPr>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a:solidFill>
                  <a:srgbClr val="595959"/>
                </a:solidFill>
                <a:latin typeface="Lexend"/>
                <a:ea typeface="Lexend"/>
                <a:cs typeface="Lexend"/>
                <a:sym typeface="Lexend"/>
              </a:rPr>
              <a:t>Crude but fast</a:t>
            </a:r>
            <a:endParaRPr>
              <a:solidFill>
                <a:srgbClr val="595959"/>
              </a:solidFill>
              <a:latin typeface="Lexend"/>
              <a:ea typeface="Lexend"/>
              <a:cs typeface="Lexend"/>
              <a:sym typeface="Lexend"/>
            </a:endParaRPr>
          </a:p>
          <a:p>
            <a:pPr marL="0" lvl="0" indent="0" algn="l" rtl="0">
              <a:spcBef>
                <a:spcPts val="1200"/>
              </a:spcBef>
              <a:spcAft>
                <a:spcPts val="0"/>
              </a:spcAft>
              <a:buNone/>
            </a:pPr>
            <a:endParaRPr sz="1200">
              <a:solidFill>
                <a:schemeClr val="dk1"/>
              </a:solidFill>
              <a:latin typeface="Lexend"/>
              <a:ea typeface="Lexend"/>
              <a:cs typeface="Lexend"/>
              <a:sym typeface="Lexend"/>
            </a:endParaRPr>
          </a:p>
        </p:txBody>
      </p:sp>
      <p:sp>
        <p:nvSpPr>
          <p:cNvPr id="731" name="Google Shape;731;p66"/>
          <p:cNvSpPr txBox="1"/>
          <p:nvPr/>
        </p:nvSpPr>
        <p:spPr>
          <a:xfrm>
            <a:off x="4572000" y="1942150"/>
            <a:ext cx="3405600" cy="191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595959"/>
                </a:solidFill>
                <a:latin typeface="Lexend"/>
                <a:ea typeface="Lexend"/>
                <a:cs typeface="Lexend"/>
                <a:sym typeface="Lexend"/>
              </a:rPr>
              <a:t>Reduces words to a normalized form through a mapping dictionary</a:t>
            </a:r>
            <a:endParaRPr sz="18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a:solidFill>
                  <a:srgbClr val="595959"/>
                </a:solidFill>
                <a:latin typeface="Lexend"/>
                <a:ea typeface="Lexend"/>
                <a:cs typeface="Lexend"/>
                <a:sym typeface="Lexend"/>
              </a:rPr>
              <a:t>The normalized form is still a word</a:t>
            </a:r>
            <a:endParaRPr>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r>
              <a:rPr lang="en">
                <a:solidFill>
                  <a:srgbClr val="595959"/>
                </a:solidFill>
                <a:latin typeface="Lexend"/>
                <a:ea typeface="Lexend"/>
                <a:cs typeface="Lexend"/>
                <a:sym typeface="Lexend"/>
              </a:rPr>
              <a:t>Slower but usually better</a:t>
            </a:r>
            <a:endParaRPr>
              <a:solidFill>
                <a:srgbClr val="595959"/>
              </a:solidFill>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7"/>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27</a:t>
            </a:fld>
            <a:endParaRPr>
              <a:solidFill>
                <a:schemeClr val="dk1"/>
              </a:solidFill>
            </a:endParaRPr>
          </a:p>
        </p:txBody>
      </p:sp>
      <p:sp>
        <p:nvSpPr>
          <p:cNvPr id="737" name="Google Shape;737;p67"/>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3. Lemmatize/Stem</a:t>
            </a:r>
            <a:endParaRPr sz="3400">
              <a:latin typeface="Lexend"/>
              <a:ea typeface="Lexend"/>
              <a:cs typeface="Lexend"/>
              <a:sym typeface="Lexend"/>
            </a:endParaRPr>
          </a:p>
        </p:txBody>
      </p:sp>
      <p:pic>
        <p:nvPicPr>
          <p:cNvPr id="738" name="Google Shape;738;p67"/>
          <p:cNvPicPr preferRelativeResize="0"/>
          <p:nvPr/>
        </p:nvPicPr>
        <p:blipFill>
          <a:blip r:embed="rId3">
            <a:alphaModFix/>
          </a:blip>
          <a:stretch>
            <a:fillRect/>
          </a:stretch>
        </p:blipFill>
        <p:spPr>
          <a:xfrm>
            <a:off x="486688" y="1385350"/>
            <a:ext cx="8170618" cy="1600575"/>
          </a:xfrm>
          <a:prstGeom prst="rect">
            <a:avLst/>
          </a:prstGeom>
          <a:noFill/>
          <a:ln>
            <a:noFill/>
          </a:ln>
        </p:spPr>
      </p:pic>
      <p:pic>
        <p:nvPicPr>
          <p:cNvPr id="739" name="Google Shape;739;p67"/>
          <p:cNvPicPr preferRelativeResize="0"/>
          <p:nvPr/>
        </p:nvPicPr>
        <p:blipFill>
          <a:blip r:embed="rId4">
            <a:alphaModFix/>
          </a:blip>
          <a:stretch>
            <a:fillRect/>
          </a:stretch>
        </p:blipFill>
        <p:spPr>
          <a:xfrm>
            <a:off x="517675" y="3312975"/>
            <a:ext cx="8108646" cy="1600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8"/>
          <p:cNvSpPr txBox="1">
            <a:spLocks noGrp="1"/>
          </p:cNvSpPr>
          <p:nvPr>
            <p:ph type="sldNum" idx="4294967295"/>
          </p:nvPr>
        </p:nvSpPr>
        <p:spPr>
          <a:xfrm>
            <a:off x="8500700" y="114300"/>
            <a:ext cx="528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745" name="Google Shape;745;p68"/>
          <p:cNvSpPr txBox="1">
            <a:spLocks noGrp="1"/>
          </p:cNvSpPr>
          <p:nvPr>
            <p:ph type="title"/>
          </p:nvPr>
        </p:nvSpPr>
        <p:spPr>
          <a:xfrm>
            <a:off x="1195425" y="1299200"/>
            <a:ext cx="4688100" cy="100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Traditional NLP</a:t>
            </a:r>
            <a:endParaRPr/>
          </a:p>
        </p:txBody>
      </p:sp>
      <p:sp>
        <p:nvSpPr>
          <p:cNvPr id="746" name="Google Shape;746;p6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747" name="Google Shape;747;p68"/>
          <p:cNvSpPr txBox="1"/>
          <p:nvPr/>
        </p:nvSpPr>
        <p:spPr>
          <a:xfrm>
            <a:off x="1078475" y="2654700"/>
            <a:ext cx="7823100" cy="2098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Bag of Words</a:t>
            </a:r>
            <a:endParaRPr sz="180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Term Frequency-Inverse Document Frequency (TF-IDF)</a:t>
            </a:r>
            <a:endParaRPr sz="1800">
              <a:solidFill>
                <a:srgbClr val="595959"/>
              </a:solidFill>
              <a:latin typeface="Lexend"/>
              <a:ea typeface="Lexend"/>
              <a:cs typeface="Lexend"/>
              <a:sym typeface="Lexe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69"/>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29</a:t>
            </a:fld>
            <a:endParaRPr>
              <a:solidFill>
                <a:schemeClr val="dk1"/>
              </a:solidFill>
            </a:endParaRPr>
          </a:p>
        </p:txBody>
      </p:sp>
      <p:sp>
        <p:nvSpPr>
          <p:cNvPr id="753" name="Google Shape;753;p69"/>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Bag of Words</a:t>
            </a:r>
            <a:endParaRPr sz="3400">
              <a:latin typeface="Lexend"/>
              <a:ea typeface="Lexend"/>
              <a:cs typeface="Lexend"/>
              <a:sym typeface="Lexend"/>
            </a:endParaRPr>
          </a:p>
        </p:txBody>
      </p:sp>
      <p:sp>
        <p:nvSpPr>
          <p:cNvPr id="754" name="Google Shape;754;p69"/>
          <p:cNvSpPr txBox="1"/>
          <p:nvPr/>
        </p:nvSpPr>
        <p:spPr>
          <a:xfrm>
            <a:off x="165925" y="2333550"/>
            <a:ext cx="8412000" cy="1098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Converts text into a fixed-length numerical vector</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Counts word frequencies while disregarding grammar and word order</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Creates a vocabulary from all unique words in the corpus</a:t>
            </a:r>
            <a:endParaRPr sz="1800">
              <a:solidFill>
                <a:srgbClr val="595959"/>
              </a:solidFill>
              <a:latin typeface="Lexend"/>
              <a:ea typeface="Lexend"/>
              <a:cs typeface="Lexend"/>
              <a:sym typeface="Lexend"/>
            </a:endParaRPr>
          </a:p>
        </p:txBody>
      </p:sp>
      <p:sp>
        <p:nvSpPr>
          <p:cNvPr id="755" name="Google Shape;755;p69"/>
          <p:cNvSpPr/>
          <p:nvPr/>
        </p:nvSpPr>
        <p:spPr>
          <a:xfrm>
            <a:off x="431575" y="1208200"/>
            <a:ext cx="5298300" cy="9042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Lexend"/>
                <a:ea typeface="Lexend"/>
                <a:cs typeface="Lexend"/>
                <a:sym typeface="Lexend"/>
              </a:rPr>
              <a:t>Represents text by the frequency of each word, disregarding order and context</a:t>
            </a:r>
            <a:endParaRPr sz="1800">
              <a:latin typeface="Lexend"/>
              <a:ea typeface="Lexend"/>
              <a:cs typeface="Lexend"/>
              <a:sym typeface="Lexend"/>
            </a:endParaRPr>
          </a:p>
        </p:txBody>
      </p:sp>
      <p:pic>
        <p:nvPicPr>
          <p:cNvPr id="756" name="Google Shape;756;p69"/>
          <p:cNvPicPr preferRelativeResize="0"/>
          <p:nvPr/>
        </p:nvPicPr>
        <p:blipFill>
          <a:blip r:embed="rId3">
            <a:alphaModFix/>
          </a:blip>
          <a:stretch>
            <a:fillRect/>
          </a:stretch>
        </p:blipFill>
        <p:spPr>
          <a:xfrm>
            <a:off x="5883500" y="190800"/>
            <a:ext cx="1280725" cy="1921597"/>
          </a:xfrm>
          <a:prstGeom prst="rect">
            <a:avLst/>
          </a:prstGeom>
          <a:noFill/>
          <a:ln w="19050" cap="flat" cmpd="sng">
            <a:solidFill>
              <a:schemeClr val="dk1"/>
            </a:solidFill>
            <a:prstDash val="solid"/>
            <a:round/>
            <a:headEnd type="none" w="sm" len="sm"/>
            <a:tailEnd type="none" w="sm" len="sm"/>
          </a:ln>
        </p:spPr>
      </p:pic>
      <p:sp>
        <p:nvSpPr>
          <p:cNvPr id="757" name="Google Shape;757;p69"/>
          <p:cNvSpPr txBox="1"/>
          <p:nvPr/>
        </p:nvSpPr>
        <p:spPr>
          <a:xfrm>
            <a:off x="0" y="4911225"/>
            <a:ext cx="34677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Image Source: </a:t>
            </a:r>
            <a:r>
              <a:rPr lang="en" sz="1000"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Kelly Sikkema</a:t>
            </a:r>
            <a:endParaRPr sz="1000">
              <a:solidFill>
                <a:schemeClr val="dk1"/>
              </a:solidFill>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Agenda</a:t>
            </a:r>
            <a:endParaRPr/>
          </a:p>
        </p:txBody>
      </p:sp>
      <p:sp>
        <p:nvSpPr>
          <p:cNvPr id="481" name="Google Shape;481;p43"/>
          <p:cNvSpPr txBox="1">
            <a:spLocks noGrp="1"/>
          </p:cNvSpPr>
          <p:nvPr>
            <p:ph type="subTitle" idx="1"/>
          </p:nvPr>
        </p:nvSpPr>
        <p:spPr>
          <a:xfrm>
            <a:off x="317500" y="1251400"/>
            <a:ext cx="6551700" cy="8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Natural Language Processing</a:t>
            </a:r>
            <a:endParaRPr/>
          </a:p>
          <a:p>
            <a:pPr marL="0" lvl="0" indent="0" algn="l" rtl="0">
              <a:spcBef>
                <a:spcPts val="0"/>
              </a:spcBef>
              <a:spcAft>
                <a:spcPts val="0"/>
              </a:spcAft>
              <a:buNone/>
            </a:pPr>
            <a:r>
              <a:rPr lang="en">
                <a:latin typeface="Lexend Light"/>
                <a:ea typeface="Lexend Light"/>
                <a:cs typeface="Lexend Light"/>
                <a:sym typeface="Lexend Light"/>
              </a:rPr>
              <a:t>Tasks, Challenges, &amp; Applications</a:t>
            </a:r>
            <a:endParaRPr>
              <a:latin typeface="Lexend Light"/>
              <a:ea typeface="Lexend Light"/>
              <a:cs typeface="Lexend Light"/>
              <a:sym typeface="Lexend Light"/>
            </a:endParaRPr>
          </a:p>
          <a:p>
            <a:pPr marL="0" lvl="0" indent="0" algn="l" rtl="0">
              <a:spcBef>
                <a:spcPts val="0"/>
              </a:spcBef>
              <a:spcAft>
                <a:spcPts val="0"/>
              </a:spcAft>
              <a:buNone/>
            </a:pPr>
            <a:r>
              <a:rPr lang="en">
                <a:latin typeface="Lexend Light"/>
                <a:ea typeface="Lexend Light"/>
                <a:cs typeface="Lexend Light"/>
                <a:sym typeface="Lexend Light"/>
              </a:rPr>
              <a:t>Text Preprocessing</a:t>
            </a:r>
            <a:endParaRPr>
              <a:latin typeface="Lexend Light"/>
              <a:ea typeface="Lexend Light"/>
              <a:cs typeface="Lexend Light"/>
              <a:sym typeface="Lexend Light"/>
            </a:endParaRPr>
          </a:p>
          <a:p>
            <a:pPr marL="0" lvl="0" indent="0" algn="l" rtl="0">
              <a:spcBef>
                <a:spcPts val="0"/>
              </a:spcBef>
              <a:spcAft>
                <a:spcPts val="0"/>
              </a:spcAft>
              <a:buNone/>
            </a:pPr>
            <a:r>
              <a:rPr lang="en">
                <a:latin typeface="Lexend Light"/>
                <a:ea typeface="Lexend Light"/>
                <a:cs typeface="Lexend Light"/>
                <a:sym typeface="Lexend Light"/>
              </a:rPr>
              <a:t>Traditional Approaches</a:t>
            </a:r>
            <a:endParaRPr>
              <a:latin typeface="Lexend Light"/>
              <a:ea typeface="Lexend Light"/>
              <a:cs typeface="Lexend Light"/>
              <a:sym typeface="Lexend Light"/>
            </a:endParaRPr>
          </a:p>
          <a:p>
            <a:pPr marL="0" lvl="0" indent="0" algn="l" rtl="0">
              <a:spcBef>
                <a:spcPts val="0"/>
              </a:spcBef>
              <a:spcAft>
                <a:spcPts val="0"/>
              </a:spcAft>
              <a:buNone/>
            </a:pPr>
            <a:endParaRPr>
              <a:latin typeface="Lexend Light"/>
              <a:ea typeface="Lexend Light"/>
              <a:cs typeface="Lexend Light"/>
              <a:sym typeface="Lexend Light"/>
            </a:endParaRPr>
          </a:p>
          <a:p>
            <a:pPr marL="0" lvl="0" indent="0" algn="l" rtl="0">
              <a:spcBef>
                <a:spcPts val="0"/>
              </a:spcBef>
              <a:spcAft>
                <a:spcPts val="0"/>
              </a:spcAft>
              <a:buNone/>
            </a:pPr>
            <a:r>
              <a:rPr lang="en"/>
              <a:t>NLP Neural Networks</a:t>
            </a:r>
            <a:endParaRPr/>
          </a:p>
          <a:p>
            <a:pPr marL="0" lvl="0" indent="0" algn="l" rtl="0">
              <a:spcBef>
                <a:spcPts val="0"/>
              </a:spcBef>
              <a:spcAft>
                <a:spcPts val="0"/>
              </a:spcAft>
              <a:buNone/>
            </a:pPr>
            <a:r>
              <a:rPr lang="en">
                <a:latin typeface="Lexend Light"/>
                <a:ea typeface="Lexend Light"/>
                <a:cs typeface="Lexend Light"/>
                <a:sym typeface="Lexend Light"/>
              </a:rPr>
              <a:t>Word Embeddings (Word2Vec)</a:t>
            </a:r>
            <a:endParaRPr>
              <a:latin typeface="Lexend Light"/>
              <a:ea typeface="Lexend Light"/>
              <a:cs typeface="Lexend Light"/>
              <a:sym typeface="Lexend Light"/>
            </a:endParaRPr>
          </a:p>
          <a:p>
            <a:pPr marL="0" lvl="0" indent="0" algn="l" rtl="0">
              <a:spcBef>
                <a:spcPts val="0"/>
              </a:spcBef>
              <a:spcAft>
                <a:spcPts val="0"/>
              </a:spcAft>
              <a:buNone/>
            </a:pPr>
            <a:r>
              <a:rPr lang="en">
                <a:latin typeface="Lexend Light"/>
                <a:ea typeface="Lexend Light"/>
                <a:cs typeface="Lexend Light"/>
                <a:sym typeface="Lexend Light"/>
              </a:rPr>
              <a:t>Recurrent Neural Networks</a:t>
            </a:r>
            <a:endParaRPr>
              <a:latin typeface="Lexend Light"/>
              <a:ea typeface="Lexend Light"/>
              <a:cs typeface="Lexend Light"/>
              <a:sym typeface="Lexend Light"/>
            </a:endParaRPr>
          </a:p>
          <a:p>
            <a:pPr marL="0" lvl="0" indent="0" algn="l" rtl="0">
              <a:spcBef>
                <a:spcPts val="0"/>
              </a:spcBef>
              <a:spcAft>
                <a:spcPts val="0"/>
              </a:spcAft>
              <a:buNone/>
            </a:pPr>
            <a:r>
              <a:rPr lang="en">
                <a:latin typeface="Lexend Light"/>
                <a:ea typeface="Lexend Light"/>
                <a:cs typeface="Lexend Light"/>
                <a:sym typeface="Lexend Light"/>
              </a:rPr>
              <a:t>LSTM and GRU architectures</a:t>
            </a:r>
            <a:endParaRPr>
              <a:latin typeface="Lexend Light"/>
              <a:ea typeface="Lexend Light"/>
              <a:cs typeface="Lexend Light"/>
              <a:sym typeface="Lexend Light"/>
            </a:endParaRPr>
          </a:p>
          <a:p>
            <a:pPr marL="0" lvl="0" indent="0" algn="l" rtl="0">
              <a:spcBef>
                <a:spcPts val="0"/>
              </a:spcBef>
              <a:spcAft>
                <a:spcPts val="0"/>
              </a:spcAft>
              <a:buNone/>
            </a:pPr>
            <a:endParaRPr>
              <a:latin typeface="Lexend Light"/>
              <a:ea typeface="Lexend Light"/>
              <a:cs typeface="Lexend Light"/>
              <a:sym typeface="Lexend Light"/>
            </a:endParaRPr>
          </a:p>
          <a:p>
            <a:pPr marL="0" lvl="0" indent="0" algn="l" rtl="0">
              <a:spcBef>
                <a:spcPts val="0"/>
              </a:spcBef>
              <a:spcAft>
                <a:spcPts val="0"/>
              </a:spcAft>
              <a:buNone/>
            </a:pPr>
            <a:r>
              <a:rPr lang="en"/>
              <a:t>NLP Implementation</a:t>
            </a:r>
            <a:endParaRPr/>
          </a:p>
          <a:p>
            <a:pPr marL="0" lvl="0" indent="0" algn="l" rtl="0">
              <a:spcBef>
                <a:spcPts val="0"/>
              </a:spcBef>
              <a:spcAft>
                <a:spcPts val="0"/>
              </a:spcAft>
              <a:buNone/>
            </a:pPr>
            <a:endParaRPr>
              <a:latin typeface="Lexend Light"/>
              <a:ea typeface="Lexend Light"/>
              <a:cs typeface="Lexend Light"/>
              <a:sym typeface="Lexend Light"/>
            </a:endParaRPr>
          </a:p>
          <a:p>
            <a:pPr marL="0" lvl="0" indent="0" algn="l" rtl="0">
              <a:spcBef>
                <a:spcPts val="0"/>
              </a:spcBef>
              <a:spcAft>
                <a:spcPts val="0"/>
              </a:spcAft>
              <a:buNone/>
            </a:pPr>
            <a:endParaRPr/>
          </a:p>
        </p:txBody>
      </p:sp>
      <p:sp>
        <p:nvSpPr>
          <p:cNvPr id="482" name="Google Shape;482;p43"/>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a:t>
            </a:fld>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0"/>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30</a:t>
            </a:fld>
            <a:endParaRPr>
              <a:solidFill>
                <a:schemeClr val="dk1"/>
              </a:solidFill>
            </a:endParaRPr>
          </a:p>
        </p:txBody>
      </p:sp>
      <p:sp>
        <p:nvSpPr>
          <p:cNvPr id="763" name="Google Shape;763;p70"/>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Bag of Words</a:t>
            </a:r>
            <a:endParaRPr sz="3400">
              <a:latin typeface="Lexend"/>
              <a:ea typeface="Lexend"/>
              <a:cs typeface="Lexend"/>
              <a:sym typeface="Lexend"/>
            </a:endParaRPr>
          </a:p>
        </p:txBody>
      </p:sp>
      <p:sp>
        <p:nvSpPr>
          <p:cNvPr id="764" name="Google Shape;764;p70"/>
          <p:cNvSpPr txBox="1"/>
          <p:nvPr/>
        </p:nvSpPr>
        <p:spPr>
          <a:xfrm>
            <a:off x="431575" y="1928975"/>
            <a:ext cx="50358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595959"/>
                </a:solidFill>
                <a:latin typeface="Lexend"/>
                <a:ea typeface="Lexend"/>
                <a:cs typeface="Lexend"/>
                <a:sym typeface="Lexend"/>
              </a:rPr>
              <a:t>Corpus of data</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Positive reviews: </a:t>
            </a: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 "Great movie, amazing, amazing plot" </a:t>
            </a: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 "Loved it, fantastic acting" </a:t>
            </a: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 "Best film this year" </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Negative reviews: </a:t>
            </a: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 "Terrible waste of time" </a:t>
            </a: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 "Bad acting, horrible plot" </a:t>
            </a: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 "Worst ever movie ever made"</a:t>
            </a:r>
            <a:endParaRPr sz="1600">
              <a:solidFill>
                <a:srgbClr val="595959"/>
              </a:solidFill>
              <a:latin typeface="Lexend"/>
              <a:ea typeface="Lexend"/>
              <a:cs typeface="Lexend"/>
              <a:sym typeface="Lexend"/>
            </a:endParaRPr>
          </a:p>
        </p:txBody>
      </p:sp>
      <p:sp>
        <p:nvSpPr>
          <p:cNvPr id="765" name="Google Shape;765;p70"/>
          <p:cNvSpPr/>
          <p:nvPr/>
        </p:nvSpPr>
        <p:spPr>
          <a:xfrm>
            <a:off x="439675" y="1194625"/>
            <a:ext cx="1543200" cy="502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Lexend"/>
                <a:ea typeface="Lexend"/>
                <a:cs typeface="Lexend"/>
                <a:sym typeface="Lexend"/>
              </a:rPr>
              <a:t>Example</a:t>
            </a:r>
            <a:endParaRPr sz="1800">
              <a:latin typeface="Lexend"/>
              <a:ea typeface="Lexend"/>
              <a:cs typeface="Lexend"/>
              <a:sym typeface="Lexen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1"/>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31</a:t>
            </a:fld>
            <a:endParaRPr>
              <a:solidFill>
                <a:schemeClr val="dk1"/>
              </a:solidFill>
            </a:endParaRPr>
          </a:p>
        </p:txBody>
      </p:sp>
      <p:sp>
        <p:nvSpPr>
          <p:cNvPr id="771" name="Google Shape;771;p71"/>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Bag of Words</a:t>
            </a:r>
            <a:endParaRPr sz="3400">
              <a:latin typeface="Lexend"/>
              <a:ea typeface="Lexend"/>
              <a:cs typeface="Lexend"/>
              <a:sym typeface="Lexend"/>
            </a:endParaRPr>
          </a:p>
        </p:txBody>
      </p:sp>
      <p:sp>
        <p:nvSpPr>
          <p:cNvPr id="772" name="Google Shape;772;p71"/>
          <p:cNvSpPr txBox="1"/>
          <p:nvPr/>
        </p:nvSpPr>
        <p:spPr>
          <a:xfrm>
            <a:off x="2165425" y="1193375"/>
            <a:ext cx="7018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vocabulary</a:t>
            </a:r>
            <a:r>
              <a:rPr lang="en" sz="1500">
                <a:solidFill>
                  <a:schemeClr val="dk1"/>
                </a:solidFill>
                <a:latin typeface="Courier New"/>
                <a:ea typeface="Courier New"/>
                <a:cs typeface="Courier New"/>
                <a:sym typeface="Courier New"/>
              </a:rPr>
              <a:t> = [a</a:t>
            </a:r>
            <a:r>
              <a:rPr lang="en" sz="1500" i="1">
                <a:solidFill>
                  <a:srgbClr val="5C6370"/>
                </a:solidFill>
                <a:latin typeface="Courier New"/>
                <a:ea typeface="Courier New"/>
                <a:cs typeface="Courier New"/>
                <a:sym typeface="Courier New"/>
              </a:rPr>
              <a:t>cting, amazing, bad, best, ever, fantastic, film, great, horrible, it, loved, made, movie, plot, terrible, time, waste, worst, year]</a:t>
            </a:r>
            <a:endParaRPr sz="1500">
              <a:solidFill>
                <a:schemeClr val="dk1"/>
              </a:solidFill>
              <a:latin typeface="Courier New"/>
              <a:ea typeface="Courier New"/>
              <a:cs typeface="Courier New"/>
              <a:sym typeface="Courier New"/>
            </a:endParaRPr>
          </a:p>
        </p:txBody>
      </p:sp>
      <p:sp>
        <p:nvSpPr>
          <p:cNvPr id="773" name="Google Shape;773;p71"/>
          <p:cNvSpPr/>
          <p:nvPr/>
        </p:nvSpPr>
        <p:spPr>
          <a:xfrm>
            <a:off x="439675" y="1194625"/>
            <a:ext cx="1543200" cy="502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Lexend"/>
                <a:ea typeface="Lexend"/>
                <a:cs typeface="Lexend"/>
                <a:sym typeface="Lexend"/>
              </a:rPr>
              <a:t>Example</a:t>
            </a:r>
            <a:endParaRPr sz="1800">
              <a:latin typeface="Lexend"/>
              <a:ea typeface="Lexend"/>
              <a:cs typeface="Lexend"/>
              <a:sym typeface="Lexend"/>
            </a:endParaRPr>
          </a:p>
        </p:txBody>
      </p:sp>
      <p:sp>
        <p:nvSpPr>
          <p:cNvPr id="774" name="Google Shape;774;p71"/>
          <p:cNvSpPr txBox="1"/>
          <p:nvPr/>
        </p:nvSpPr>
        <p:spPr>
          <a:xfrm>
            <a:off x="356725" y="2300000"/>
            <a:ext cx="53343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Courier New"/>
                <a:ea typeface="Courier New"/>
                <a:cs typeface="Courier New"/>
                <a:sym typeface="Courier New"/>
              </a:rPr>
              <a:t>review_vectors</a:t>
            </a:r>
            <a:r>
              <a:rPr lang="en" sz="1100">
                <a:solidFill>
                  <a:schemeClr val="dk1"/>
                </a:solidFill>
                <a:latin typeface="Courier New"/>
                <a:ea typeface="Courier New"/>
                <a:cs typeface="Courier New"/>
                <a:sym typeface="Courier New"/>
              </a:rPr>
              <a:t> = </a:t>
            </a:r>
            <a:r>
              <a:rPr lang="en" sz="1100" b="1">
                <a:solidFill>
                  <a:schemeClr val="dk1"/>
                </a:solidFill>
                <a:latin typeface="Courier New"/>
                <a:ea typeface="Courier New"/>
                <a:cs typeface="Courier New"/>
                <a:sym typeface="Courier New"/>
              </a:rPr>
              <a:t>[</a:t>
            </a: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i="1">
                <a:solidFill>
                  <a:schemeClr val="dk1"/>
                </a:solidFill>
                <a:latin typeface="Courier New"/>
                <a:ea typeface="Courier New"/>
                <a:cs typeface="Courier New"/>
                <a:sym typeface="Courier New"/>
              </a:rPr>
              <a:t># “Great movie, amazing, amazing plot”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a:solidFill>
                  <a:schemeClr val="dk1"/>
                </a:solidFill>
                <a:latin typeface="Courier New"/>
                <a:ea typeface="Courier New"/>
                <a:cs typeface="Courier New"/>
                <a:sym typeface="Courier New"/>
              </a:rPr>
              <a:t>[0, 2, 0, 0, 0, 0, 0, 1, 0, 0, 0, 0, 1, 1, 0, 0, 0, 0, 0],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i="1">
                <a:solidFill>
                  <a:schemeClr val="dk1"/>
                </a:solidFill>
                <a:latin typeface="Courier New"/>
                <a:ea typeface="Courier New"/>
                <a:cs typeface="Courier New"/>
                <a:sym typeface="Courier New"/>
              </a:rPr>
              <a:t># “Loved it, fantastic acting”</a:t>
            </a:r>
            <a:endParaRPr sz="1100" i="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a:solidFill>
                  <a:schemeClr val="dk1"/>
                </a:solidFill>
                <a:latin typeface="Courier New"/>
                <a:ea typeface="Courier New"/>
                <a:cs typeface="Courier New"/>
                <a:sym typeface="Courier New"/>
              </a:rPr>
              <a:t>[1, 0, 0, 0, 0, 1, 0, 0, 0, 1, 1, 0, 0, 0, 0, 0, 0, 0, 0],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i="1">
                <a:solidFill>
                  <a:schemeClr val="dk1"/>
                </a:solidFill>
                <a:latin typeface="Courier New"/>
                <a:ea typeface="Courier New"/>
                <a:cs typeface="Courier New"/>
                <a:sym typeface="Courier New"/>
              </a:rPr>
              <a:t># "Best film this year"</a:t>
            </a: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a:solidFill>
                  <a:schemeClr val="dk1"/>
                </a:solidFill>
                <a:latin typeface="Courier New"/>
                <a:ea typeface="Courier New"/>
                <a:cs typeface="Courier New"/>
                <a:sym typeface="Courier New"/>
              </a:rPr>
              <a:t>[0, 0, 0, 1, 0, 0, 1, 0, 0, 0, 0, 0, 0, 0, 0, 0, 0, 0, 1],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i="1">
                <a:solidFill>
                  <a:schemeClr val="dk1"/>
                </a:solidFill>
                <a:latin typeface="Courier New"/>
                <a:ea typeface="Courier New"/>
                <a:cs typeface="Courier New"/>
                <a:sym typeface="Courier New"/>
              </a:rPr>
              <a:t># "Terrible waste of time"</a:t>
            </a: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a:solidFill>
                  <a:schemeClr val="dk1"/>
                </a:solidFill>
                <a:latin typeface="Courier New"/>
                <a:ea typeface="Courier New"/>
                <a:cs typeface="Courier New"/>
                <a:sym typeface="Courier New"/>
              </a:rPr>
              <a:t>[0, 0, 0, 0, 0, 0, 0, 0, 0, 0, 0, 0, 0, 0, 1, 1, 1, 0, 0],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i="1">
                <a:solidFill>
                  <a:schemeClr val="dk1"/>
                </a:solidFill>
                <a:latin typeface="Courier New"/>
                <a:ea typeface="Courier New"/>
                <a:cs typeface="Courier New"/>
                <a:sym typeface="Courier New"/>
              </a:rPr>
              <a:t># "Bad acting, horrible plot"</a:t>
            </a: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a:solidFill>
                  <a:schemeClr val="dk1"/>
                </a:solidFill>
                <a:latin typeface="Courier New"/>
                <a:ea typeface="Courier New"/>
                <a:cs typeface="Courier New"/>
                <a:sym typeface="Courier New"/>
              </a:rPr>
              <a:t>[1, 0, 1, 0, 0, 0, 0, 0, 1, 0, 0, 0, 0, 1, 0, 0, 0, 0, 0],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i="1">
                <a:solidFill>
                  <a:schemeClr val="dk1"/>
                </a:solidFill>
                <a:latin typeface="Courier New"/>
                <a:ea typeface="Courier New"/>
                <a:cs typeface="Courier New"/>
                <a:sym typeface="Courier New"/>
              </a:rPr>
              <a:t># "Worst ever movie ever made"</a:t>
            </a: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a:solidFill>
                  <a:schemeClr val="dk1"/>
                </a:solidFill>
                <a:latin typeface="Courier New"/>
                <a:ea typeface="Courier New"/>
                <a:cs typeface="Courier New"/>
                <a:sym typeface="Courier New"/>
              </a:rPr>
              <a:t>[0, 0, 0, 0, 2, 0, 0, 0, 0, 0, 0, 1, 1, 0, 0, 0, 0, 1, 0] </a:t>
            </a:r>
            <a:r>
              <a:rPr lang="en" sz="1100" b="1">
                <a:solidFill>
                  <a:schemeClr val="dk1"/>
                </a:solidFill>
                <a:latin typeface="Courier New"/>
                <a:ea typeface="Courier New"/>
                <a:cs typeface="Courier New"/>
                <a:sym typeface="Courier New"/>
              </a:rPr>
              <a:t>]</a:t>
            </a: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b="1">
                <a:solidFill>
                  <a:schemeClr val="dk1"/>
                </a:solidFill>
                <a:latin typeface="Courier New"/>
                <a:ea typeface="Courier New"/>
                <a:cs typeface="Courier New"/>
                <a:sym typeface="Courier New"/>
              </a:rPr>
              <a:t>labels</a:t>
            </a:r>
            <a:r>
              <a:rPr lang="en" sz="1100">
                <a:solidFill>
                  <a:schemeClr val="dk1"/>
                </a:solidFill>
                <a:latin typeface="Courier New"/>
                <a:ea typeface="Courier New"/>
                <a:cs typeface="Courier New"/>
                <a:sym typeface="Courier New"/>
              </a:rPr>
              <a:t> = [1, 1, 1, 0, 0, 0]</a:t>
            </a:r>
            <a:endParaRPr>
              <a:solidFill>
                <a:schemeClr val="dk1"/>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72"/>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32</a:t>
            </a:fld>
            <a:endParaRPr>
              <a:solidFill>
                <a:schemeClr val="dk1"/>
              </a:solidFill>
            </a:endParaRPr>
          </a:p>
        </p:txBody>
      </p:sp>
      <p:sp>
        <p:nvSpPr>
          <p:cNvPr id="780" name="Google Shape;780;p72"/>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Bag of Words</a:t>
            </a:r>
            <a:endParaRPr sz="3400">
              <a:latin typeface="Lexend"/>
              <a:ea typeface="Lexend"/>
              <a:cs typeface="Lexend"/>
              <a:sym typeface="Lexend"/>
            </a:endParaRPr>
          </a:p>
        </p:txBody>
      </p:sp>
      <p:sp>
        <p:nvSpPr>
          <p:cNvPr id="781" name="Google Shape;781;p72"/>
          <p:cNvSpPr txBox="1"/>
          <p:nvPr/>
        </p:nvSpPr>
        <p:spPr>
          <a:xfrm>
            <a:off x="2165425" y="1193375"/>
            <a:ext cx="5923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595959"/>
                </a:solidFill>
                <a:latin typeface="Lexend"/>
                <a:ea typeface="Lexend"/>
                <a:cs typeface="Lexend"/>
                <a:sym typeface="Lexend"/>
              </a:rPr>
              <a:t>Now, train your traditional model (i.e. naive bayes) sentiment classifier on review vectors and labels.</a:t>
            </a:r>
            <a:endParaRPr sz="1500">
              <a:solidFill>
                <a:srgbClr val="595959"/>
              </a:solidFill>
              <a:latin typeface="Lexend"/>
              <a:ea typeface="Lexend"/>
              <a:cs typeface="Lexend"/>
              <a:sym typeface="Lexend"/>
            </a:endParaRPr>
          </a:p>
        </p:txBody>
      </p:sp>
      <p:sp>
        <p:nvSpPr>
          <p:cNvPr id="782" name="Google Shape;782;p72"/>
          <p:cNvSpPr/>
          <p:nvPr/>
        </p:nvSpPr>
        <p:spPr>
          <a:xfrm>
            <a:off x="439675" y="1194625"/>
            <a:ext cx="1543200" cy="502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Lexend"/>
                <a:ea typeface="Lexend"/>
                <a:cs typeface="Lexend"/>
                <a:sym typeface="Lexend"/>
              </a:rPr>
              <a:t>Example</a:t>
            </a:r>
            <a:endParaRPr sz="1800">
              <a:latin typeface="Lexend"/>
              <a:ea typeface="Lexend"/>
              <a:cs typeface="Lexend"/>
              <a:sym typeface="Lexen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73"/>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33</a:t>
            </a:fld>
            <a:endParaRPr>
              <a:solidFill>
                <a:schemeClr val="dk1"/>
              </a:solidFill>
            </a:endParaRPr>
          </a:p>
        </p:txBody>
      </p:sp>
      <p:sp>
        <p:nvSpPr>
          <p:cNvPr id="788" name="Google Shape;788;p73"/>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Issue</a:t>
            </a:r>
            <a:endParaRPr sz="3400">
              <a:latin typeface="Lexend"/>
              <a:ea typeface="Lexend"/>
              <a:cs typeface="Lexend"/>
              <a:sym typeface="Lexend"/>
            </a:endParaRPr>
          </a:p>
        </p:txBody>
      </p:sp>
      <p:sp>
        <p:nvSpPr>
          <p:cNvPr id="789" name="Google Shape;789;p73"/>
          <p:cNvSpPr txBox="1"/>
          <p:nvPr/>
        </p:nvSpPr>
        <p:spPr>
          <a:xfrm>
            <a:off x="431575" y="1428875"/>
            <a:ext cx="7939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BoW may overemphasize common words (i.e. “movie”)</a:t>
            </a:r>
            <a:endParaRPr sz="1800">
              <a:solidFill>
                <a:srgbClr val="595959"/>
              </a:solidFill>
              <a:latin typeface="Lexend"/>
              <a:ea typeface="Lexend"/>
              <a:cs typeface="Lexend"/>
              <a:sym typeface="Lexend"/>
            </a:endParaRPr>
          </a:p>
          <a:p>
            <a:pPr marL="0" lvl="0" indent="0" algn="l" rtl="0">
              <a:spcBef>
                <a:spcPts val="0"/>
              </a:spcBef>
              <a:spcAft>
                <a:spcPts val="0"/>
              </a:spcAft>
              <a:buNone/>
            </a:pPr>
            <a:endParaRPr sz="1800">
              <a:solidFill>
                <a:srgbClr val="595959"/>
              </a:solidFill>
              <a:latin typeface="Lexend"/>
              <a:ea typeface="Lexend"/>
              <a:cs typeface="Lexend"/>
              <a:sym typeface="Lexen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4"/>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34</a:t>
            </a:fld>
            <a:endParaRPr>
              <a:solidFill>
                <a:schemeClr val="dk1"/>
              </a:solidFill>
            </a:endParaRPr>
          </a:p>
        </p:txBody>
      </p:sp>
      <p:sp>
        <p:nvSpPr>
          <p:cNvPr id="795" name="Google Shape;795;p74"/>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TF-IDF</a:t>
            </a:r>
            <a:endParaRPr sz="3400">
              <a:latin typeface="Lexend"/>
              <a:ea typeface="Lexend"/>
              <a:cs typeface="Lexend"/>
              <a:sym typeface="Lexend"/>
            </a:endParaRPr>
          </a:p>
        </p:txBody>
      </p:sp>
      <p:sp>
        <p:nvSpPr>
          <p:cNvPr id="796" name="Google Shape;796;p74"/>
          <p:cNvSpPr txBox="1"/>
          <p:nvPr/>
        </p:nvSpPr>
        <p:spPr>
          <a:xfrm>
            <a:off x="431575" y="1428875"/>
            <a:ext cx="79392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Term Frequency-Inverse Document Frequency (TF-IDF)</a:t>
            </a:r>
            <a:endParaRPr sz="1800">
              <a:solidFill>
                <a:srgbClr val="595959"/>
              </a:solidFill>
              <a:latin typeface="Lexend"/>
              <a:ea typeface="Lexend"/>
              <a:cs typeface="Lexend"/>
              <a:sym typeface="Lexend"/>
            </a:endParaRPr>
          </a:p>
          <a:p>
            <a:pPr marL="0" lvl="0" indent="0" algn="l" rtl="0">
              <a:spcBef>
                <a:spcPts val="0"/>
              </a:spcBef>
              <a:spcAft>
                <a:spcPts val="0"/>
              </a:spcAft>
              <a:buNone/>
            </a:pPr>
            <a:endParaRPr sz="180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TF captures how important a word is to that specific document (more occurrences = more important)</a:t>
            </a:r>
            <a:endParaRPr sz="180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IDF reduces the weight of common words that appear in many documents (i.e. "movie")</a:t>
            </a:r>
            <a:endParaRPr sz="1800">
              <a:solidFill>
                <a:srgbClr val="595959"/>
              </a:solidFill>
              <a:latin typeface="Lexend"/>
              <a:ea typeface="Lexend"/>
              <a:cs typeface="Lexend"/>
              <a:sym typeface="Lexend"/>
            </a:endParaRPr>
          </a:p>
          <a:p>
            <a:pPr marL="457200" lvl="0" indent="-342900" algn="l" rtl="0">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Words that appear frequently in one document but are rare across all documents get the highest TF-IDF scores</a:t>
            </a:r>
            <a:endParaRPr sz="1800">
              <a:solidFill>
                <a:srgbClr val="595959"/>
              </a:solidFill>
              <a:latin typeface="Lexend"/>
              <a:ea typeface="Lexend"/>
              <a:cs typeface="Lexend"/>
              <a:sym typeface="Lexend"/>
            </a:endParaRPr>
          </a:p>
          <a:p>
            <a:pPr marL="0" lvl="0" indent="0" algn="l" rtl="0">
              <a:spcBef>
                <a:spcPts val="0"/>
              </a:spcBef>
              <a:spcAft>
                <a:spcPts val="0"/>
              </a:spcAft>
              <a:buNone/>
            </a:pPr>
            <a:endParaRPr sz="1800">
              <a:solidFill>
                <a:srgbClr val="595959"/>
              </a:solidFill>
              <a:latin typeface="Lexend"/>
              <a:ea typeface="Lexend"/>
              <a:cs typeface="Lexend"/>
              <a:sym typeface="Lexen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5"/>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35</a:t>
            </a:fld>
            <a:endParaRPr>
              <a:solidFill>
                <a:schemeClr val="dk1"/>
              </a:solidFill>
            </a:endParaRPr>
          </a:p>
        </p:txBody>
      </p:sp>
      <p:sp>
        <p:nvSpPr>
          <p:cNvPr id="802" name="Google Shape;802;p75"/>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TF-IDF</a:t>
            </a:r>
            <a:endParaRPr sz="3400">
              <a:latin typeface="Lexend"/>
              <a:ea typeface="Lexend"/>
              <a:cs typeface="Lexend"/>
              <a:sym typeface="Lexend"/>
            </a:endParaRPr>
          </a:p>
        </p:txBody>
      </p:sp>
      <p:sp>
        <p:nvSpPr>
          <p:cNvPr id="803" name="Google Shape;803;p75"/>
          <p:cNvSpPr txBox="1"/>
          <p:nvPr/>
        </p:nvSpPr>
        <p:spPr>
          <a:xfrm>
            <a:off x="456275" y="1335650"/>
            <a:ext cx="8366400" cy="14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Lexend"/>
                <a:ea typeface="Lexend"/>
                <a:cs typeface="Lexend"/>
                <a:sym typeface="Lexend"/>
              </a:rPr>
              <a:t>BoW = TF only</a:t>
            </a:r>
            <a:endParaRPr sz="1200">
              <a:solidFill>
                <a:srgbClr val="434343"/>
              </a:solidFill>
              <a:latin typeface="Lexend"/>
              <a:ea typeface="Lexend"/>
              <a:cs typeface="Lexend"/>
              <a:sym typeface="Lexend"/>
            </a:endParaRPr>
          </a:p>
          <a:p>
            <a:pPr marL="0" lvl="0" indent="0" algn="l" rtl="0">
              <a:spcBef>
                <a:spcPts val="0"/>
              </a:spcBef>
              <a:spcAft>
                <a:spcPts val="0"/>
              </a:spcAft>
              <a:buNone/>
            </a:pPr>
            <a:endParaRPr sz="1200">
              <a:solidFill>
                <a:srgbClr val="434343"/>
              </a:solidFill>
              <a:latin typeface="Lexend"/>
              <a:ea typeface="Lexend"/>
              <a:cs typeface="Lexend"/>
              <a:sym typeface="Lexend"/>
            </a:endParaRPr>
          </a:p>
          <a:p>
            <a:pPr marL="0" lvl="0" indent="0" algn="l" rtl="0">
              <a:spcBef>
                <a:spcPts val="0"/>
              </a:spcBef>
              <a:spcAft>
                <a:spcPts val="0"/>
              </a:spcAft>
              <a:buNone/>
            </a:pPr>
            <a:r>
              <a:rPr lang="en" sz="1100" i="1">
                <a:solidFill>
                  <a:srgbClr val="434343"/>
                </a:solidFill>
                <a:latin typeface="Courier New"/>
                <a:ea typeface="Courier New"/>
                <a:cs typeface="Courier New"/>
                <a:sym typeface="Courier New"/>
              </a:rPr>
              <a:t># “Great movie, amazing, amazing plot”</a:t>
            </a:r>
            <a:endParaRPr sz="1100">
              <a:solidFill>
                <a:srgbClr val="434343"/>
              </a:solidFill>
              <a:latin typeface="Courier New"/>
              <a:ea typeface="Courier New"/>
              <a:cs typeface="Courier New"/>
              <a:sym typeface="Courier New"/>
            </a:endParaRPr>
          </a:p>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[0, </a:t>
            </a:r>
            <a:r>
              <a:rPr lang="en" sz="1100" b="1">
                <a:solidFill>
                  <a:srgbClr val="434343"/>
                </a:solidFill>
                <a:latin typeface="Courier New"/>
                <a:ea typeface="Courier New"/>
                <a:cs typeface="Courier New"/>
                <a:sym typeface="Courier New"/>
              </a:rPr>
              <a:t>2</a:t>
            </a:r>
            <a:r>
              <a:rPr lang="en" sz="1100">
                <a:solidFill>
                  <a:srgbClr val="434343"/>
                </a:solidFill>
                <a:latin typeface="Courier New"/>
                <a:ea typeface="Courier New"/>
                <a:cs typeface="Courier New"/>
                <a:sym typeface="Courier New"/>
              </a:rPr>
              <a:t>, 0, 0, 0, 0, 0, 1, 0, 0, 0, 0, </a:t>
            </a:r>
            <a:r>
              <a:rPr lang="en" sz="1100" b="1">
                <a:solidFill>
                  <a:srgbClr val="434343"/>
                </a:solidFill>
                <a:latin typeface="Courier New"/>
                <a:ea typeface="Courier New"/>
                <a:cs typeface="Courier New"/>
                <a:sym typeface="Courier New"/>
              </a:rPr>
              <a:t>1</a:t>
            </a:r>
            <a:r>
              <a:rPr lang="en" sz="1100">
                <a:solidFill>
                  <a:srgbClr val="434343"/>
                </a:solidFill>
                <a:latin typeface="Courier New"/>
                <a:ea typeface="Courier New"/>
                <a:cs typeface="Courier New"/>
                <a:sym typeface="Courier New"/>
              </a:rPr>
              <a:t>, 1, 0, 0, 0, 0, 0], </a:t>
            </a:r>
            <a:endParaRPr sz="1200">
              <a:solidFill>
                <a:srgbClr val="434343"/>
              </a:solidFill>
              <a:latin typeface="Lexend"/>
              <a:ea typeface="Lexend"/>
              <a:cs typeface="Lexend"/>
              <a:sym typeface="Lexend"/>
            </a:endParaRPr>
          </a:p>
          <a:p>
            <a:pPr marL="0" lvl="0" indent="0" algn="l" rtl="0">
              <a:spcBef>
                <a:spcPts val="0"/>
              </a:spcBef>
              <a:spcAft>
                <a:spcPts val="0"/>
              </a:spcAft>
              <a:buNone/>
            </a:pPr>
            <a:endParaRPr sz="1200">
              <a:solidFill>
                <a:srgbClr val="434343"/>
              </a:solidFill>
              <a:latin typeface="Lexend"/>
              <a:ea typeface="Lexend"/>
              <a:cs typeface="Lexend"/>
              <a:sym typeface="Lexend"/>
            </a:endParaRPr>
          </a:p>
          <a:p>
            <a:pPr marL="0" lvl="0" indent="0" algn="l" rtl="0">
              <a:spcBef>
                <a:spcPts val="0"/>
              </a:spcBef>
              <a:spcAft>
                <a:spcPts val="0"/>
              </a:spcAft>
              <a:buNone/>
            </a:pPr>
            <a:endParaRPr sz="1200">
              <a:solidFill>
                <a:srgbClr val="434343"/>
              </a:solidFill>
              <a:latin typeface="Lexend"/>
              <a:ea typeface="Lexend"/>
              <a:cs typeface="Lexend"/>
              <a:sym typeface="Lexend"/>
            </a:endParaRPr>
          </a:p>
          <a:p>
            <a:pPr marL="0" lvl="0" indent="0" algn="l" rtl="0">
              <a:spcBef>
                <a:spcPts val="0"/>
              </a:spcBef>
              <a:spcAft>
                <a:spcPts val="0"/>
              </a:spcAft>
              <a:buNone/>
            </a:pPr>
            <a:r>
              <a:rPr lang="en" sz="1200" b="1">
                <a:solidFill>
                  <a:srgbClr val="434343"/>
                </a:solidFill>
                <a:latin typeface="Lexend"/>
                <a:ea typeface="Lexend"/>
                <a:cs typeface="Lexend"/>
                <a:sym typeface="Lexend"/>
              </a:rPr>
              <a:t>TF-IDF</a:t>
            </a:r>
            <a:r>
              <a:rPr lang="en" sz="1200">
                <a:solidFill>
                  <a:srgbClr val="434343"/>
                </a:solidFill>
                <a:latin typeface="Lexend"/>
                <a:ea typeface="Lexend"/>
                <a:cs typeface="Lexend"/>
                <a:sym typeface="Lexend"/>
              </a:rPr>
              <a:t> = (number of times word appears in document) x log (total docs/number of docs containing word)</a:t>
            </a:r>
            <a:endParaRPr sz="1100" i="1">
              <a:solidFill>
                <a:srgbClr val="434343"/>
              </a:solidFill>
              <a:latin typeface="Courier New"/>
              <a:ea typeface="Courier New"/>
              <a:cs typeface="Courier New"/>
              <a:sym typeface="Courier New"/>
            </a:endParaRPr>
          </a:p>
          <a:p>
            <a:pPr marL="0" lvl="0" indent="0" algn="l" rtl="0">
              <a:spcBef>
                <a:spcPts val="0"/>
              </a:spcBef>
              <a:spcAft>
                <a:spcPts val="0"/>
              </a:spcAft>
              <a:buNone/>
            </a:pPr>
            <a:endParaRPr sz="1100" i="1">
              <a:solidFill>
                <a:srgbClr val="434343"/>
              </a:solidFill>
              <a:latin typeface="Courier New"/>
              <a:ea typeface="Courier New"/>
              <a:cs typeface="Courier New"/>
              <a:sym typeface="Courier New"/>
            </a:endParaRPr>
          </a:p>
          <a:p>
            <a:pPr marL="0" lvl="0" indent="0" algn="l" rtl="0">
              <a:spcBef>
                <a:spcPts val="0"/>
              </a:spcBef>
              <a:spcAft>
                <a:spcPts val="0"/>
              </a:spcAft>
              <a:buNone/>
            </a:pPr>
            <a:r>
              <a:rPr lang="en" sz="1100" i="1">
                <a:solidFill>
                  <a:srgbClr val="434343"/>
                </a:solidFill>
                <a:latin typeface="Courier New"/>
                <a:ea typeface="Courier New"/>
                <a:cs typeface="Courier New"/>
                <a:sym typeface="Courier New"/>
              </a:rPr>
              <a:t># “Great movie, amazing, amazing plot”</a:t>
            </a:r>
            <a:endParaRPr sz="1100">
              <a:solidFill>
                <a:srgbClr val="434343"/>
              </a:solidFill>
              <a:latin typeface="Courier New"/>
              <a:ea typeface="Courier New"/>
              <a:cs typeface="Courier New"/>
              <a:sym typeface="Courier New"/>
            </a:endParaRPr>
          </a:p>
          <a:p>
            <a:pPr marL="0" lvl="0" indent="0" algn="l" rtl="0">
              <a:spcBef>
                <a:spcPts val="0"/>
              </a:spcBef>
              <a:spcAft>
                <a:spcPts val="0"/>
              </a:spcAft>
              <a:buNone/>
            </a:pPr>
            <a:r>
              <a:rPr lang="en" sz="1100">
                <a:solidFill>
                  <a:srgbClr val="434343"/>
                </a:solidFill>
                <a:latin typeface="Courier New"/>
                <a:ea typeface="Courier New"/>
                <a:cs typeface="Courier New"/>
                <a:sym typeface="Courier New"/>
              </a:rPr>
              <a:t>[0, </a:t>
            </a:r>
            <a:r>
              <a:rPr lang="en" sz="1100" b="1">
                <a:solidFill>
                  <a:srgbClr val="434343"/>
                </a:solidFill>
                <a:latin typeface="Courier New"/>
                <a:ea typeface="Courier New"/>
                <a:cs typeface="Courier New"/>
                <a:sym typeface="Courier New"/>
              </a:rPr>
              <a:t>1.56</a:t>
            </a:r>
            <a:r>
              <a:rPr lang="en" sz="1100">
                <a:solidFill>
                  <a:srgbClr val="434343"/>
                </a:solidFill>
                <a:latin typeface="Courier New"/>
                <a:ea typeface="Courier New"/>
                <a:cs typeface="Courier New"/>
                <a:sym typeface="Courier New"/>
              </a:rPr>
              <a:t>, 0, 0, 0, 0, 0, 0.79, 0, 0, 0, 0, </a:t>
            </a:r>
            <a:r>
              <a:rPr lang="en" sz="1100" b="1">
                <a:solidFill>
                  <a:srgbClr val="434343"/>
                </a:solidFill>
                <a:latin typeface="Courier New"/>
                <a:ea typeface="Courier New"/>
                <a:cs typeface="Courier New"/>
                <a:sym typeface="Courier New"/>
              </a:rPr>
              <a:t>0.48</a:t>
            </a:r>
            <a:r>
              <a:rPr lang="en" sz="1100">
                <a:solidFill>
                  <a:srgbClr val="434343"/>
                </a:solidFill>
                <a:latin typeface="Courier New"/>
                <a:ea typeface="Courier New"/>
                <a:cs typeface="Courier New"/>
                <a:sym typeface="Courier New"/>
              </a:rPr>
              <a:t>, 0.48, 0, 0, 0, 0, 0]</a:t>
            </a:r>
            <a:endParaRPr sz="1100">
              <a:solidFill>
                <a:srgbClr val="434343"/>
              </a:solidFill>
              <a:latin typeface="Courier New"/>
              <a:ea typeface="Courier New"/>
              <a:cs typeface="Courier New"/>
              <a:sym typeface="Courier New"/>
            </a:endParaRPr>
          </a:p>
          <a:p>
            <a:pPr marL="0" lvl="0" indent="0" algn="l" rtl="0">
              <a:spcBef>
                <a:spcPts val="0"/>
              </a:spcBef>
              <a:spcAft>
                <a:spcPts val="0"/>
              </a:spcAft>
              <a:buNone/>
            </a:pPr>
            <a:endParaRPr sz="1100">
              <a:solidFill>
                <a:srgbClr val="434343"/>
              </a:solidFill>
              <a:latin typeface="Courier New"/>
              <a:ea typeface="Courier New"/>
              <a:cs typeface="Courier New"/>
              <a:sym typeface="Courier New"/>
            </a:endParaRPr>
          </a:p>
          <a:p>
            <a:pPr marL="0" lvl="0" indent="0" algn="l" rtl="0">
              <a:spcBef>
                <a:spcPts val="0"/>
              </a:spcBef>
              <a:spcAft>
                <a:spcPts val="0"/>
              </a:spcAft>
              <a:buNone/>
            </a:pPr>
            <a:r>
              <a:rPr lang="en" sz="1100">
                <a:solidFill>
                  <a:srgbClr val="434343"/>
                </a:solidFill>
                <a:latin typeface="Lexend"/>
                <a:ea typeface="Lexend"/>
                <a:cs typeface="Lexend"/>
                <a:sym typeface="Lexend"/>
              </a:rPr>
              <a:t>“amazing”</a:t>
            </a:r>
            <a:endParaRPr sz="1100">
              <a:solidFill>
                <a:srgbClr val="434343"/>
              </a:solidFill>
              <a:latin typeface="Lexend"/>
              <a:ea typeface="Lexend"/>
              <a:cs typeface="Lexend"/>
              <a:sym typeface="Lexend"/>
            </a:endParaRPr>
          </a:p>
          <a:p>
            <a:pPr marL="0" lvl="0" indent="0" algn="l" rtl="0">
              <a:spcBef>
                <a:spcPts val="0"/>
              </a:spcBef>
              <a:spcAft>
                <a:spcPts val="0"/>
              </a:spcAft>
              <a:buNone/>
            </a:pPr>
            <a:r>
              <a:rPr lang="en" sz="1100">
                <a:solidFill>
                  <a:srgbClr val="434343"/>
                </a:solidFill>
                <a:latin typeface="Lexend"/>
                <a:ea typeface="Lexend"/>
                <a:cs typeface="Lexend"/>
                <a:sym typeface="Lexend"/>
              </a:rPr>
              <a:t>TF = appears 2 times</a:t>
            </a:r>
            <a:endParaRPr sz="1100">
              <a:solidFill>
                <a:srgbClr val="434343"/>
              </a:solidFill>
              <a:latin typeface="Lexend"/>
              <a:ea typeface="Lexend"/>
              <a:cs typeface="Lexend"/>
              <a:sym typeface="Lexend"/>
            </a:endParaRPr>
          </a:p>
          <a:p>
            <a:pPr marL="0" lvl="0" indent="0" algn="l" rtl="0">
              <a:spcBef>
                <a:spcPts val="0"/>
              </a:spcBef>
              <a:spcAft>
                <a:spcPts val="0"/>
              </a:spcAft>
              <a:buNone/>
            </a:pPr>
            <a:r>
              <a:rPr lang="en" sz="1100">
                <a:solidFill>
                  <a:srgbClr val="434343"/>
                </a:solidFill>
                <a:latin typeface="Lexend"/>
                <a:ea typeface="Lexend"/>
                <a:cs typeface="Lexend"/>
                <a:sym typeface="Lexend"/>
              </a:rPr>
              <a:t>IDF = log(6/1) - appears in ⅙ documents</a:t>
            </a:r>
            <a:endParaRPr sz="1100">
              <a:solidFill>
                <a:srgbClr val="434343"/>
              </a:solidFill>
              <a:latin typeface="Lexend"/>
              <a:ea typeface="Lexend"/>
              <a:cs typeface="Lexend"/>
              <a:sym typeface="Lexend"/>
            </a:endParaRPr>
          </a:p>
          <a:p>
            <a:pPr marL="0" lvl="0" indent="0" algn="l" rtl="0">
              <a:spcBef>
                <a:spcPts val="0"/>
              </a:spcBef>
              <a:spcAft>
                <a:spcPts val="0"/>
              </a:spcAft>
              <a:buNone/>
            </a:pPr>
            <a:r>
              <a:rPr lang="en" sz="1100">
                <a:solidFill>
                  <a:srgbClr val="434343"/>
                </a:solidFill>
                <a:latin typeface="Lexend"/>
                <a:ea typeface="Lexend"/>
                <a:cs typeface="Lexend"/>
                <a:sym typeface="Lexend"/>
              </a:rPr>
              <a:t>TF-IDF = 2 x log(6) = ~1.56</a:t>
            </a:r>
            <a:endParaRPr sz="1100">
              <a:solidFill>
                <a:srgbClr val="434343"/>
              </a:solidFill>
              <a:latin typeface="Lexend"/>
              <a:ea typeface="Lexend"/>
              <a:cs typeface="Lexend"/>
              <a:sym typeface="Lexend"/>
            </a:endParaRPr>
          </a:p>
          <a:p>
            <a:pPr marL="0" lvl="0" indent="0" algn="l" rtl="0">
              <a:spcBef>
                <a:spcPts val="0"/>
              </a:spcBef>
              <a:spcAft>
                <a:spcPts val="0"/>
              </a:spcAft>
              <a:buNone/>
            </a:pPr>
            <a:endParaRPr sz="1100">
              <a:solidFill>
                <a:srgbClr val="434343"/>
              </a:solidFill>
              <a:latin typeface="Lexend"/>
              <a:ea typeface="Lexend"/>
              <a:cs typeface="Lexend"/>
              <a:sym typeface="Lexend"/>
            </a:endParaRPr>
          </a:p>
          <a:p>
            <a:pPr marL="0" lvl="0" indent="0" algn="l" rtl="0">
              <a:spcBef>
                <a:spcPts val="0"/>
              </a:spcBef>
              <a:spcAft>
                <a:spcPts val="0"/>
              </a:spcAft>
              <a:buNone/>
            </a:pPr>
            <a:r>
              <a:rPr lang="en" sz="1100">
                <a:solidFill>
                  <a:srgbClr val="434343"/>
                </a:solidFill>
                <a:latin typeface="Lexend"/>
                <a:ea typeface="Lexend"/>
                <a:cs typeface="Lexend"/>
                <a:sym typeface="Lexend"/>
              </a:rPr>
              <a:t>“movie”</a:t>
            </a:r>
            <a:endParaRPr sz="1100">
              <a:solidFill>
                <a:srgbClr val="434343"/>
              </a:solidFill>
              <a:latin typeface="Lexend"/>
              <a:ea typeface="Lexend"/>
              <a:cs typeface="Lexend"/>
              <a:sym typeface="Lexend"/>
            </a:endParaRPr>
          </a:p>
          <a:p>
            <a:pPr marL="0" lvl="0" indent="0" algn="l" rtl="0">
              <a:spcBef>
                <a:spcPts val="0"/>
              </a:spcBef>
              <a:spcAft>
                <a:spcPts val="0"/>
              </a:spcAft>
              <a:buNone/>
            </a:pPr>
            <a:r>
              <a:rPr lang="en" sz="1100">
                <a:solidFill>
                  <a:srgbClr val="434343"/>
                </a:solidFill>
                <a:latin typeface="Lexend"/>
                <a:ea typeface="Lexend"/>
                <a:cs typeface="Lexend"/>
                <a:sym typeface="Lexend"/>
              </a:rPr>
              <a:t>TF = 1</a:t>
            </a:r>
            <a:endParaRPr sz="1100">
              <a:solidFill>
                <a:srgbClr val="434343"/>
              </a:solidFill>
              <a:latin typeface="Lexend"/>
              <a:ea typeface="Lexend"/>
              <a:cs typeface="Lexend"/>
              <a:sym typeface="Lexend"/>
            </a:endParaRPr>
          </a:p>
          <a:p>
            <a:pPr marL="0" lvl="0" indent="0" algn="l" rtl="0">
              <a:spcBef>
                <a:spcPts val="0"/>
              </a:spcBef>
              <a:spcAft>
                <a:spcPts val="0"/>
              </a:spcAft>
              <a:buNone/>
            </a:pPr>
            <a:r>
              <a:rPr lang="en" sz="1100">
                <a:solidFill>
                  <a:srgbClr val="434343"/>
                </a:solidFill>
                <a:latin typeface="Lexend"/>
                <a:ea typeface="Lexend"/>
                <a:cs typeface="Lexend"/>
                <a:sym typeface="Lexend"/>
              </a:rPr>
              <a:t>IDF = log(6/2)</a:t>
            </a:r>
            <a:endParaRPr sz="1100">
              <a:solidFill>
                <a:srgbClr val="434343"/>
              </a:solidFill>
              <a:latin typeface="Lexend"/>
              <a:ea typeface="Lexend"/>
              <a:cs typeface="Lexend"/>
              <a:sym typeface="Lexend"/>
            </a:endParaRPr>
          </a:p>
          <a:p>
            <a:pPr marL="0" lvl="0" indent="0" algn="l" rtl="0">
              <a:spcBef>
                <a:spcPts val="0"/>
              </a:spcBef>
              <a:spcAft>
                <a:spcPts val="0"/>
              </a:spcAft>
              <a:buNone/>
            </a:pPr>
            <a:r>
              <a:rPr lang="en" sz="1100">
                <a:solidFill>
                  <a:srgbClr val="434343"/>
                </a:solidFill>
                <a:latin typeface="Lexend"/>
                <a:ea typeface="Lexend"/>
                <a:cs typeface="Lexend"/>
                <a:sym typeface="Lexend"/>
              </a:rPr>
              <a:t>TF-IDF = 1 x log(3) = ~0.48</a:t>
            </a:r>
            <a:endParaRPr sz="1100">
              <a:solidFill>
                <a:srgbClr val="434343"/>
              </a:solidFill>
              <a:latin typeface="Lexend"/>
              <a:ea typeface="Lexend"/>
              <a:cs typeface="Lexend"/>
              <a:sym typeface="Lexend"/>
            </a:endParaRPr>
          </a:p>
          <a:p>
            <a:pPr marL="0" lvl="0" indent="0" algn="l" rtl="0">
              <a:spcBef>
                <a:spcPts val="0"/>
              </a:spcBef>
              <a:spcAft>
                <a:spcPts val="0"/>
              </a:spcAft>
              <a:buNone/>
            </a:pPr>
            <a:endParaRPr sz="1100">
              <a:solidFill>
                <a:srgbClr val="434343"/>
              </a:solidFill>
              <a:latin typeface="Lexend"/>
              <a:ea typeface="Lexend"/>
              <a:cs typeface="Lexend"/>
              <a:sym typeface="Lexen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6"/>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36</a:t>
            </a:fld>
            <a:endParaRPr>
              <a:solidFill>
                <a:schemeClr val="dk1"/>
              </a:solidFill>
            </a:endParaRPr>
          </a:p>
        </p:txBody>
      </p:sp>
      <p:sp>
        <p:nvSpPr>
          <p:cNvPr id="809" name="Google Shape;809;p76"/>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Issue </a:t>
            </a:r>
            <a:endParaRPr sz="3400">
              <a:latin typeface="Lexend"/>
              <a:ea typeface="Lexend"/>
              <a:cs typeface="Lexend"/>
              <a:sym typeface="Lexend"/>
            </a:endParaRPr>
          </a:p>
        </p:txBody>
      </p:sp>
      <p:sp>
        <p:nvSpPr>
          <p:cNvPr id="810" name="Google Shape;810;p76"/>
          <p:cNvSpPr txBox="1"/>
          <p:nvPr/>
        </p:nvSpPr>
        <p:spPr>
          <a:xfrm>
            <a:off x="431575" y="1428875"/>
            <a:ext cx="8419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These approaches:</a:t>
            </a:r>
            <a:endParaRPr sz="1800">
              <a:solidFill>
                <a:srgbClr val="595959"/>
              </a:solidFill>
              <a:latin typeface="Lexend"/>
              <a:ea typeface="Lexend"/>
              <a:cs typeface="Lexend"/>
              <a:sym typeface="Lexend"/>
            </a:endParaRPr>
          </a:p>
          <a:p>
            <a:pPr marL="0" lvl="0" indent="0" algn="l" rtl="0">
              <a:spcBef>
                <a:spcPts val="0"/>
              </a:spcBef>
              <a:spcAft>
                <a:spcPts val="0"/>
              </a:spcAft>
              <a:buNone/>
            </a:pPr>
            <a:r>
              <a:rPr lang="en" sz="1800">
                <a:solidFill>
                  <a:srgbClr val="595959"/>
                </a:solidFill>
                <a:latin typeface="Lexend"/>
                <a:ea typeface="Lexend"/>
                <a:cs typeface="Lexend"/>
                <a:sym typeface="Lexend"/>
              </a:rPr>
              <a:t>Lose negation ("not good" counts "good" as positive)</a:t>
            </a:r>
            <a:endParaRPr sz="1800">
              <a:solidFill>
                <a:srgbClr val="595959"/>
              </a:solidFill>
              <a:latin typeface="Lexend"/>
              <a:ea typeface="Lexend"/>
              <a:cs typeface="Lexend"/>
              <a:sym typeface="Lexend"/>
            </a:endParaRPr>
          </a:p>
          <a:p>
            <a:pPr marL="0" lvl="0" indent="0" algn="l" rtl="0">
              <a:spcBef>
                <a:spcPts val="0"/>
              </a:spcBef>
              <a:spcAft>
                <a:spcPts val="0"/>
              </a:spcAft>
              <a:buNone/>
            </a:pPr>
            <a:r>
              <a:rPr lang="en" sz="1800">
                <a:solidFill>
                  <a:srgbClr val="595959"/>
                </a:solidFill>
                <a:latin typeface="Lexend"/>
                <a:ea typeface="Lexend"/>
                <a:cs typeface="Lexend"/>
                <a:sym typeface="Lexend"/>
              </a:rPr>
              <a:t>Lose word order ("terrible acting but great plot" might be misclassified)</a:t>
            </a:r>
            <a:endParaRPr sz="1800">
              <a:solidFill>
                <a:srgbClr val="595959"/>
              </a:solidFill>
              <a:latin typeface="Lexend"/>
              <a:ea typeface="Lexend"/>
              <a:cs typeface="Lexend"/>
              <a:sym typeface="Lexend"/>
            </a:endParaRPr>
          </a:p>
          <a:p>
            <a:pPr marL="0" lvl="0" indent="0" algn="l" rtl="0">
              <a:spcBef>
                <a:spcPts val="0"/>
              </a:spcBef>
              <a:spcAft>
                <a:spcPts val="0"/>
              </a:spcAft>
              <a:buNone/>
            </a:pPr>
            <a:endParaRPr sz="1800">
              <a:solidFill>
                <a:srgbClr val="595959"/>
              </a:solidFill>
              <a:latin typeface="Lexend"/>
              <a:ea typeface="Lexend"/>
              <a:cs typeface="Lexend"/>
              <a:sym typeface="Lexen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77"/>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37</a:t>
            </a:fld>
            <a:endParaRPr>
              <a:solidFill>
                <a:schemeClr val="dk1"/>
              </a:solidFill>
            </a:endParaRPr>
          </a:p>
        </p:txBody>
      </p:sp>
      <p:sp>
        <p:nvSpPr>
          <p:cNvPr id="816" name="Google Shape;816;p77"/>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N-grams</a:t>
            </a:r>
            <a:endParaRPr sz="3400">
              <a:latin typeface="Lexend"/>
              <a:ea typeface="Lexend"/>
              <a:cs typeface="Lexend"/>
              <a:sym typeface="Lexend"/>
            </a:endParaRPr>
          </a:p>
        </p:txBody>
      </p:sp>
      <p:sp>
        <p:nvSpPr>
          <p:cNvPr id="817" name="Google Shape;817;p77"/>
          <p:cNvSpPr txBox="1"/>
          <p:nvPr/>
        </p:nvSpPr>
        <p:spPr>
          <a:xfrm>
            <a:off x="431575" y="1262975"/>
            <a:ext cx="7939200" cy="412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595959"/>
                </a:solidFill>
                <a:latin typeface="Lexend"/>
                <a:ea typeface="Lexend"/>
                <a:cs typeface="Lexend"/>
                <a:sym typeface="Lexend"/>
              </a:rPr>
              <a:t>Use to capture sequences of words:</a:t>
            </a:r>
            <a:endParaRPr sz="16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100" b="1">
                <a:solidFill>
                  <a:srgbClr val="595959"/>
                </a:solidFill>
                <a:latin typeface="Lexend"/>
                <a:ea typeface="Lexend"/>
                <a:cs typeface="Lexend"/>
                <a:sym typeface="Lexend"/>
              </a:rPr>
              <a:t>Unigrams (regular BoW)</a:t>
            </a:r>
            <a:r>
              <a:rPr lang="en" sz="1100">
                <a:solidFill>
                  <a:srgbClr val="595959"/>
                </a:solidFill>
                <a:latin typeface="Lexend"/>
                <a:ea typeface="Lexend"/>
                <a:cs typeface="Lexend"/>
                <a:sym typeface="Lexend"/>
              </a:rPr>
              <a:t>:</a:t>
            </a:r>
            <a:endParaRPr sz="1100">
              <a:solidFill>
                <a:srgbClr val="595959"/>
              </a:solidFill>
              <a:latin typeface="Lexend"/>
              <a:ea typeface="Lexend"/>
              <a:cs typeface="Lexend"/>
              <a:sym typeface="Lexend"/>
            </a:endParaRPr>
          </a:p>
          <a:p>
            <a:pPr marL="457200" lvl="0" indent="-298450" algn="l" rtl="0">
              <a:lnSpc>
                <a:spcPct val="115000"/>
              </a:lnSpc>
              <a:spcBef>
                <a:spcPts val="1200"/>
              </a:spcBef>
              <a:spcAft>
                <a:spcPts val="0"/>
              </a:spcAft>
              <a:buClr>
                <a:srgbClr val="595959"/>
              </a:buClr>
              <a:buSzPts val="1100"/>
              <a:buFont typeface="Lexend"/>
              <a:buChar char="●"/>
            </a:pPr>
            <a:r>
              <a:rPr lang="en" sz="1100">
                <a:solidFill>
                  <a:srgbClr val="595959"/>
                </a:solidFill>
                <a:latin typeface="Lexend"/>
                <a:ea typeface="Lexend"/>
                <a:cs typeface="Lexend"/>
                <a:sym typeface="Lexend"/>
              </a:rPr>
              <a:t>"great": 1</a:t>
            </a:r>
            <a:endParaRPr sz="1100">
              <a:solidFill>
                <a:srgbClr val="595959"/>
              </a:solidFill>
              <a:latin typeface="Lexend"/>
              <a:ea typeface="Lexend"/>
              <a:cs typeface="Lexend"/>
              <a:sym typeface="Lexend"/>
            </a:endParaRPr>
          </a:p>
          <a:p>
            <a:pPr marL="457200" lvl="0" indent="-298450" algn="l" rtl="0">
              <a:lnSpc>
                <a:spcPct val="115000"/>
              </a:lnSpc>
              <a:spcBef>
                <a:spcPts val="0"/>
              </a:spcBef>
              <a:spcAft>
                <a:spcPts val="0"/>
              </a:spcAft>
              <a:buClr>
                <a:srgbClr val="595959"/>
              </a:buClr>
              <a:buSzPts val="1100"/>
              <a:buFont typeface="Lexend"/>
              <a:buChar char="●"/>
            </a:pPr>
            <a:r>
              <a:rPr lang="en" sz="1100">
                <a:solidFill>
                  <a:srgbClr val="595959"/>
                </a:solidFill>
                <a:latin typeface="Lexend"/>
                <a:ea typeface="Lexend"/>
                <a:cs typeface="Lexend"/>
                <a:sym typeface="Lexend"/>
              </a:rPr>
              <a:t>"movie": 1</a:t>
            </a:r>
            <a:endParaRPr sz="1100">
              <a:solidFill>
                <a:srgbClr val="595959"/>
              </a:solidFill>
              <a:latin typeface="Lexend"/>
              <a:ea typeface="Lexend"/>
              <a:cs typeface="Lexend"/>
              <a:sym typeface="Lexend"/>
            </a:endParaRPr>
          </a:p>
          <a:p>
            <a:pPr marL="457200" lvl="0" indent="-298450" algn="l" rtl="0">
              <a:lnSpc>
                <a:spcPct val="115000"/>
              </a:lnSpc>
              <a:spcBef>
                <a:spcPts val="0"/>
              </a:spcBef>
              <a:spcAft>
                <a:spcPts val="0"/>
              </a:spcAft>
              <a:buClr>
                <a:srgbClr val="595959"/>
              </a:buClr>
              <a:buSzPts val="1100"/>
              <a:buFont typeface="Lexend"/>
              <a:buChar char="●"/>
            </a:pPr>
            <a:r>
              <a:rPr lang="en" sz="1100">
                <a:solidFill>
                  <a:srgbClr val="595959"/>
                </a:solidFill>
                <a:latin typeface="Lexend"/>
                <a:ea typeface="Lexend"/>
                <a:cs typeface="Lexend"/>
                <a:sym typeface="Lexend"/>
              </a:rPr>
              <a:t>"amazing": 1</a:t>
            </a:r>
            <a:endParaRPr sz="1100">
              <a:solidFill>
                <a:srgbClr val="595959"/>
              </a:solidFill>
              <a:latin typeface="Lexend"/>
              <a:ea typeface="Lexend"/>
              <a:cs typeface="Lexend"/>
              <a:sym typeface="Lexend"/>
            </a:endParaRPr>
          </a:p>
          <a:p>
            <a:pPr marL="457200" lvl="0" indent="-298450" algn="l" rtl="0">
              <a:lnSpc>
                <a:spcPct val="115000"/>
              </a:lnSpc>
              <a:spcBef>
                <a:spcPts val="0"/>
              </a:spcBef>
              <a:spcAft>
                <a:spcPts val="0"/>
              </a:spcAft>
              <a:buClr>
                <a:srgbClr val="595959"/>
              </a:buClr>
              <a:buSzPts val="1100"/>
              <a:buFont typeface="Lexend"/>
              <a:buChar char="●"/>
            </a:pPr>
            <a:r>
              <a:rPr lang="en" sz="1100">
                <a:solidFill>
                  <a:srgbClr val="595959"/>
                </a:solidFill>
                <a:latin typeface="Lexend"/>
                <a:ea typeface="Lexend"/>
                <a:cs typeface="Lexend"/>
                <a:sym typeface="Lexend"/>
              </a:rPr>
              <a:t>"plot": 1</a:t>
            </a:r>
            <a:endParaRPr sz="11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100" b="1">
                <a:solidFill>
                  <a:srgbClr val="595959"/>
                </a:solidFill>
                <a:latin typeface="Lexend"/>
                <a:ea typeface="Lexend"/>
                <a:cs typeface="Lexend"/>
                <a:sym typeface="Lexend"/>
              </a:rPr>
              <a:t>Bigrams (2-word sequences)</a:t>
            </a:r>
            <a:r>
              <a:rPr lang="en" sz="1100">
                <a:solidFill>
                  <a:srgbClr val="595959"/>
                </a:solidFill>
                <a:latin typeface="Lexend"/>
                <a:ea typeface="Lexend"/>
                <a:cs typeface="Lexend"/>
                <a:sym typeface="Lexend"/>
              </a:rPr>
              <a:t>:</a:t>
            </a:r>
            <a:endParaRPr sz="1100">
              <a:solidFill>
                <a:srgbClr val="595959"/>
              </a:solidFill>
              <a:latin typeface="Lexend"/>
              <a:ea typeface="Lexend"/>
              <a:cs typeface="Lexend"/>
              <a:sym typeface="Lexend"/>
            </a:endParaRPr>
          </a:p>
          <a:p>
            <a:pPr marL="457200" lvl="0" indent="-298450" algn="l" rtl="0">
              <a:lnSpc>
                <a:spcPct val="115000"/>
              </a:lnSpc>
              <a:spcBef>
                <a:spcPts val="1200"/>
              </a:spcBef>
              <a:spcAft>
                <a:spcPts val="0"/>
              </a:spcAft>
              <a:buClr>
                <a:srgbClr val="595959"/>
              </a:buClr>
              <a:buSzPts val="1100"/>
              <a:buFont typeface="Lexend"/>
              <a:buChar char="●"/>
            </a:pPr>
            <a:r>
              <a:rPr lang="en" sz="1100">
                <a:solidFill>
                  <a:srgbClr val="595959"/>
                </a:solidFill>
                <a:latin typeface="Lexend"/>
                <a:ea typeface="Lexend"/>
                <a:cs typeface="Lexend"/>
                <a:sym typeface="Lexend"/>
              </a:rPr>
              <a:t>"great movie": 1</a:t>
            </a:r>
            <a:endParaRPr sz="1100">
              <a:solidFill>
                <a:srgbClr val="595959"/>
              </a:solidFill>
              <a:latin typeface="Lexend"/>
              <a:ea typeface="Lexend"/>
              <a:cs typeface="Lexend"/>
              <a:sym typeface="Lexend"/>
            </a:endParaRPr>
          </a:p>
          <a:p>
            <a:pPr marL="457200" lvl="0" indent="-298450" algn="l" rtl="0">
              <a:lnSpc>
                <a:spcPct val="115000"/>
              </a:lnSpc>
              <a:spcBef>
                <a:spcPts val="0"/>
              </a:spcBef>
              <a:spcAft>
                <a:spcPts val="0"/>
              </a:spcAft>
              <a:buClr>
                <a:srgbClr val="595959"/>
              </a:buClr>
              <a:buSzPts val="1100"/>
              <a:buFont typeface="Lexend"/>
              <a:buChar char="●"/>
            </a:pPr>
            <a:r>
              <a:rPr lang="en" sz="1100">
                <a:solidFill>
                  <a:srgbClr val="595959"/>
                </a:solidFill>
                <a:latin typeface="Lexend"/>
                <a:ea typeface="Lexend"/>
                <a:cs typeface="Lexend"/>
                <a:sym typeface="Lexend"/>
              </a:rPr>
              <a:t>"movie amazing": 1</a:t>
            </a:r>
            <a:endParaRPr sz="1100">
              <a:solidFill>
                <a:srgbClr val="595959"/>
              </a:solidFill>
              <a:latin typeface="Lexend"/>
              <a:ea typeface="Lexend"/>
              <a:cs typeface="Lexend"/>
              <a:sym typeface="Lexend"/>
            </a:endParaRPr>
          </a:p>
          <a:p>
            <a:pPr marL="457200" lvl="0" indent="-298450" algn="l" rtl="0">
              <a:lnSpc>
                <a:spcPct val="115000"/>
              </a:lnSpc>
              <a:spcBef>
                <a:spcPts val="0"/>
              </a:spcBef>
              <a:spcAft>
                <a:spcPts val="0"/>
              </a:spcAft>
              <a:buClr>
                <a:srgbClr val="595959"/>
              </a:buClr>
              <a:buSzPts val="1100"/>
              <a:buFont typeface="Lexend"/>
              <a:buChar char="●"/>
            </a:pPr>
            <a:r>
              <a:rPr lang="en" sz="1100">
                <a:solidFill>
                  <a:srgbClr val="595959"/>
                </a:solidFill>
                <a:latin typeface="Lexend"/>
                <a:ea typeface="Lexend"/>
                <a:cs typeface="Lexend"/>
                <a:sym typeface="Lexend"/>
              </a:rPr>
              <a:t>"amazing plot": 1</a:t>
            </a:r>
            <a:endParaRPr sz="11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100" b="1">
                <a:solidFill>
                  <a:srgbClr val="595959"/>
                </a:solidFill>
                <a:latin typeface="Lexend"/>
                <a:ea typeface="Lexend"/>
                <a:cs typeface="Lexend"/>
                <a:sym typeface="Lexend"/>
              </a:rPr>
              <a:t>Trigrams (3-word sequences)</a:t>
            </a:r>
            <a:r>
              <a:rPr lang="en" sz="1100">
                <a:solidFill>
                  <a:srgbClr val="595959"/>
                </a:solidFill>
                <a:latin typeface="Lexend"/>
                <a:ea typeface="Lexend"/>
                <a:cs typeface="Lexend"/>
                <a:sym typeface="Lexend"/>
              </a:rPr>
              <a:t>:</a:t>
            </a:r>
            <a:endParaRPr sz="1100">
              <a:solidFill>
                <a:srgbClr val="595959"/>
              </a:solidFill>
              <a:latin typeface="Lexend"/>
              <a:ea typeface="Lexend"/>
              <a:cs typeface="Lexend"/>
              <a:sym typeface="Lexend"/>
            </a:endParaRPr>
          </a:p>
          <a:p>
            <a:pPr marL="457200" lvl="0" indent="-298450" algn="l" rtl="0">
              <a:lnSpc>
                <a:spcPct val="115000"/>
              </a:lnSpc>
              <a:spcBef>
                <a:spcPts val="1200"/>
              </a:spcBef>
              <a:spcAft>
                <a:spcPts val="0"/>
              </a:spcAft>
              <a:buClr>
                <a:srgbClr val="595959"/>
              </a:buClr>
              <a:buSzPts val="1100"/>
              <a:buFont typeface="Lexend"/>
              <a:buChar char="●"/>
            </a:pPr>
            <a:r>
              <a:rPr lang="en" sz="1100">
                <a:solidFill>
                  <a:srgbClr val="595959"/>
                </a:solidFill>
                <a:latin typeface="Lexend"/>
                <a:ea typeface="Lexend"/>
                <a:cs typeface="Lexend"/>
                <a:sym typeface="Lexend"/>
              </a:rPr>
              <a:t>"great movie amazing": 1</a:t>
            </a:r>
            <a:endParaRPr sz="1100">
              <a:solidFill>
                <a:srgbClr val="595959"/>
              </a:solidFill>
              <a:latin typeface="Lexend"/>
              <a:ea typeface="Lexend"/>
              <a:cs typeface="Lexend"/>
              <a:sym typeface="Lexend"/>
            </a:endParaRPr>
          </a:p>
          <a:p>
            <a:pPr marL="457200" lvl="0" indent="-298450" algn="l" rtl="0">
              <a:lnSpc>
                <a:spcPct val="115000"/>
              </a:lnSpc>
              <a:spcBef>
                <a:spcPts val="0"/>
              </a:spcBef>
              <a:spcAft>
                <a:spcPts val="0"/>
              </a:spcAft>
              <a:buClr>
                <a:srgbClr val="595959"/>
              </a:buClr>
              <a:buSzPts val="1100"/>
              <a:buFont typeface="Lexend"/>
              <a:buChar char="●"/>
            </a:pPr>
            <a:r>
              <a:rPr lang="en" sz="1100">
                <a:solidFill>
                  <a:srgbClr val="595959"/>
                </a:solidFill>
                <a:latin typeface="Lexend"/>
                <a:ea typeface="Lexend"/>
                <a:cs typeface="Lexend"/>
                <a:sym typeface="Lexend"/>
              </a:rPr>
              <a:t>"movie amazing plot": 1</a:t>
            </a:r>
            <a:endParaRPr sz="1100">
              <a:solidFill>
                <a:srgbClr val="595959"/>
              </a:solidFill>
              <a:latin typeface="Lexend"/>
              <a:ea typeface="Lexend"/>
              <a:cs typeface="Lexend"/>
              <a:sym typeface="Lexend"/>
            </a:endParaRPr>
          </a:p>
          <a:p>
            <a:pPr marL="0" lvl="0" indent="0" algn="l" rtl="0">
              <a:spcBef>
                <a:spcPts val="1200"/>
              </a:spcBef>
              <a:spcAft>
                <a:spcPts val="0"/>
              </a:spcAft>
              <a:buNone/>
            </a:pPr>
            <a:endParaRPr sz="1800">
              <a:solidFill>
                <a:srgbClr val="595959"/>
              </a:solidFill>
              <a:latin typeface="Lexend"/>
              <a:ea typeface="Lexend"/>
              <a:cs typeface="Lexend"/>
              <a:sym typeface="Lexend"/>
            </a:endParaRPr>
          </a:p>
        </p:txBody>
      </p:sp>
      <p:pic>
        <p:nvPicPr>
          <p:cNvPr id="818" name="Google Shape;818;p77"/>
          <p:cNvPicPr preferRelativeResize="0"/>
          <p:nvPr/>
        </p:nvPicPr>
        <p:blipFill>
          <a:blip r:embed="rId3">
            <a:alphaModFix/>
          </a:blip>
          <a:stretch>
            <a:fillRect/>
          </a:stretch>
        </p:blipFill>
        <p:spPr>
          <a:xfrm>
            <a:off x="4760300" y="1262975"/>
            <a:ext cx="3610476" cy="3610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78"/>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38</a:t>
            </a:fld>
            <a:endParaRPr>
              <a:solidFill>
                <a:schemeClr val="dk1"/>
              </a:solidFill>
            </a:endParaRPr>
          </a:p>
        </p:txBody>
      </p:sp>
      <p:sp>
        <p:nvSpPr>
          <p:cNvPr id="824" name="Google Shape;824;p78"/>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Hidden Markov Models</a:t>
            </a:r>
            <a:endParaRPr sz="3400">
              <a:latin typeface="Lexend"/>
              <a:ea typeface="Lexend"/>
              <a:cs typeface="Lexend"/>
              <a:sym typeface="Lexend"/>
            </a:endParaRPr>
          </a:p>
        </p:txBody>
      </p:sp>
      <p:sp>
        <p:nvSpPr>
          <p:cNvPr id="825" name="Google Shape;825;p78"/>
          <p:cNvSpPr txBox="1"/>
          <p:nvPr/>
        </p:nvSpPr>
        <p:spPr>
          <a:xfrm>
            <a:off x="431575" y="1262975"/>
            <a:ext cx="7939200" cy="133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a:solidFill>
                  <a:srgbClr val="595959"/>
                </a:solidFill>
                <a:latin typeface="Lexend"/>
                <a:ea typeface="Lexend"/>
                <a:cs typeface="Lexend"/>
                <a:sym typeface="Lexend"/>
              </a:rPr>
              <a:t>Statistical model that models </a:t>
            </a:r>
            <a:r>
              <a:rPr lang="en" sz="1600" b="1">
                <a:solidFill>
                  <a:srgbClr val="595959"/>
                </a:solidFill>
                <a:latin typeface="Lexend"/>
                <a:ea typeface="Lexend"/>
                <a:cs typeface="Lexend"/>
                <a:sym typeface="Lexend"/>
              </a:rPr>
              <a:t>sequences</a:t>
            </a:r>
            <a:r>
              <a:rPr lang="en" sz="1600">
                <a:solidFill>
                  <a:srgbClr val="595959"/>
                </a:solidFill>
                <a:latin typeface="Lexend"/>
                <a:ea typeface="Lexend"/>
                <a:cs typeface="Lexend"/>
                <a:sym typeface="Lexend"/>
              </a:rPr>
              <a:t>. </a:t>
            </a:r>
            <a:endParaRPr sz="16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rgbClr val="595959"/>
                </a:solidFill>
                <a:latin typeface="Lexend"/>
                <a:ea typeface="Lexend"/>
                <a:cs typeface="Lexend"/>
                <a:sym typeface="Lexend"/>
              </a:rPr>
              <a:t>Based on Markov chains:</a:t>
            </a:r>
            <a:endParaRPr sz="1600">
              <a:solidFill>
                <a:srgbClr val="595959"/>
              </a:solidFill>
              <a:latin typeface="Lexend"/>
              <a:ea typeface="Lexend"/>
              <a:cs typeface="Lexend"/>
              <a:sym typeface="Lexend"/>
            </a:endParaRPr>
          </a:p>
          <a:p>
            <a:pPr marL="0" lvl="0" indent="0" algn="l" rtl="0">
              <a:spcBef>
                <a:spcPts val="1200"/>
              </a:spcBef>
              <a:spcAft>
                <a:spcPts val="0"/>
              </a:spcAft>
              <a:buNone/>
            </a:pPr>
            <a:endParaRPr sz="1800">
              <a:solidFill>
                <a:srgbClr val="595959"/>
              </a:solidFill>
              <a:latin typeface="Lexend"/>
              <a:ea typeface="Lexend"/>
              <a:cs typeface="Lexend"/>
              <a:sym typeface="Lexend"/>
            </a:endParaRPr>
          </a:p>
        </p:txBody>
      </p:sp>
      <p:pic>
        <p:nvPicPr>
          <p:cNvPr id="826" name="Google Shape;826;p78"/>
          <p:cNvPicPr preferRelativeResize="0"/>
          <p:nvPr/>
        </p:nvPicPr>
        <p:blipFill>
          <a:blip r:embed="rId3">
            <a:alphaModFix/>
          </a:blip>
          <a:stretch>
            <a:fillRect/>
          </a:stretch>
        </p:blipFill>
        <p:spPr>
          <a:xfrm>
            <a:off x="3311350" y="1797025"/>
            <a:ext cx="4324350" cy="2590800"/>
          </a:xfrm>
          <a:prstGeom prst="rect">
            <a:avLst/>
          </a:prstGeom>
          <a:noFill/>
          <a:ln>
            <a:noFill/>
          </a:ln>
        </p:spPr>
      </p:pic>
      <p:sp>
        <p:nvSpPr>
          <p:cNvPr id="827" name="Google Shape;827;p78"/>
          <p:cNvSpPr txBox="1"/>
          <p:nvPr/>
        </p:nvSpPr>
        <p:spPr>
          <a:xfrm>
            <a:off x="33175" y="4811650"/>
            <a:ext cx="19164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Lexend"/>
                <a:ea typeface="Lexend"/>
                <a:cs typeface="Lexend"/>
                <a:sym typeface="Lexend"/>
                <a:hlinkClick r:id="rId4"/>
              </a:rPr>
              <a:t>Image Source</a:t>
            </a:r>
            <a:endParaRPr sz="1200">
              <a:solidFill>
                <a:schemeClr val="dk1"/>
              </a:solidFill>
              <a:latin typeface="Lexend"/>
              <a:ea typeface="Lexend"/>
              <a:cs typeface="Lexend"/>
              <a:sym typeface="Lexen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9"/>
          <p:cNvSpPr txBox="1"/>
          <p:nvPr/>
        </p:nvSpPr>
        <p:spPr>
          <a:xfrm>
            <a:off x="431575" y="1246650"/>
            <a:ext cx="7848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Light"/>
                <a:ea typeface="Lexend Light"/>
                <a:cs typeface="Lexend Light"/>
                <a:sym typeface="Lexend Light"/>
              </a:rPr>
              <a:t>To predict tomorrow’s weather, we need to know the probability of each possible sequence:  </a:t>
            </a:r>
            <a:endParaRPr>
              <a:latin typeface="Lexend Light"/>
              <a:ea typeface="Lexend Light"/>
              <a:cs typeface="Lexend Light"/>
              <a:sym typeface="Lexend Light"/>
            </a:endParaRPr>
          </a:p>
          <a:p>
            <a:pPr marL="457200" lvl="0" indent="-317500" algn="l" rtl="0">
              <a:spcBef>
                <a:spcPts val="0"/>
              </a:spcBef>
              <a:spcAft>
                <a:spcPts val="0"/>
              </a:spcAft>
              <a:buSzPts val="1400"/>
              <a:buFont typeface="Lexend Light"/>
              <a:buAutoNum type="arabicPeriod"/>
            </a:pPr>
            <a:r>
              <a:rPr lang="en">
                <a:latin typeface="Lexend Light"/>
                <a:ea typeface="Lexend Light"/>
                <a:cs typeface="Lexend Light"/>
                <a:sym typeface="Lexend Light"/>
              </a:rPr>
              <a:t>Rain -&gt; Sun</a:t>
            </a:r>
            <a:endParaRPr>
              <a:latin typeface="Lexend Light"/>
              <a:ea typeface="Lexend Light"/>
              <a:cs typeface="Lexend Light"/>
              <a:sym typeface="Lexend Light"/>
            </a:endParaRPr>
          </a:p>
          <a:p>
            <a:pPr marL="457200" lvl="0" indent="-317500" algn="l" rtl="0">
              <a:spcBef>
                <a:spcPts val="0"/>
              </a:spcBef>
              <a:spcAft>
                <a:spcPts val="0"/>
              </a:spcAft>
              <a:buSzPts val="1400"/>
              <a:buFont typeface="Lexend Light"/>
              <a:buAutoNum type="arabicPeriod"/>
            </a:pPr>
            <a:r>
              <a:rPr lang="en">
                <a:latin typeface="Lexend Light"/>
                <a:ea typeface="Lexend Light"/>
                <a:cs typeface="Lexend Light"/>
                <a:sym typeface="Lexend Light"/>
              </a:rPr>
              <a:t>Rain -&gt; Rain </a:t>
            </a:r>
            <a:endParaRPr>
              <a:latin typeface="Lexend Light"/>
              <a:ea typeface="Lexend Light"/>
              <a:cs typeface="Lexend Light"/>
              <a:sym typeface="Lexend Light"/>
            </a:endParaRPr>
          </a:p>
          <a:p>
            <a:pPr marL="457200" lvl="0" indent="-317500" algn="l" rtl="0">
              <a:spcBef>
                <a:spcPts val="0"/>
              </a:spcBef>
              <a:spcAft>
                <a:spcPts val="0"/>
              </a:spcAft>
              <a:buSzPts val="1400"/>
              <a:buFont typeface="Lexend Light"/>
              <a:buAutoNum type="arabicPeriod"/>
            </a:pPr>
            <a:r>
              <a:rPr lang="en">
                <a:latin typeface="Lexend Light"/>
                <a:ea typeface="Lexend Light"/>
                <a:cs typeface="Lexend Light"/>
                <a:sym typeface="Lexend Light"/>
              </a:rPr>
              <a:t>Sun -&gt; Rain</a:t>
            </a:r>
            <a:endParaRPr>
              <a:latin typeface="Lexend Light"/>
              <a:ea typeface="Lexend Light"/>
              <a:cs typeface="Lexend Light"/>
              <a:sym typeface="Lexend Light"/>
            </a:endParaRPr>
          </a:p>
          <a:p>
            <a:pPr marL="457200" lvl="0" indent="-317500" algn="l" rtl="0">
              <a:spcBef>
                <a:spcPts val="0"/>
              </a:spcBef>
              <a:spcAft>
                <a:spcPts val="0"/>
              </a:spcAft>
              <a:buSzPts val="1400"/>
              <a:buFont typeface="Lexend Light"/>
              <a:buAutoNum type="arabicPeriod"/>
            </a:pPr>
            <a:r>
              <a:rPr lang="en">
                <a:latin typeface="Lexend Light"/>
                <a:ea typeface="Lexend Light"/>
                <a:cs typeface="Lexend Light"/>
                <a:sym typeface="Lexend Light"/>
              </a:rPr>
              <a:t>Sun -&gt; Sun</a:t>
            </a:r>
            <a:endParaRPr>
              <a:latin typeface="Lexend Light"/>
              <a:ea typeface="Lexend Light"/>
              <a:cs typeface="Lexend Light"/>
              <a:sym typeface="Lexend Light"/>
            </a:endParaRPr>
          </a:p>
          <a:p>
            <a:pPr marL="0" lvl="0" indent="0" algn="l" rtl="0">
              <a:spcBef>
                <a:spcPts val="0"/>
              </a:spcBef>
              <a:spcAft>
                <a:spcPts val="0"/>
              </a:spcAft>
              <a:buNone/>
            </a:pPr>
            <a:endParaRPr>
              <a:latin typeface="Lexend Light"/>
              <a:ea typeface="Lexend Light"/>
              <a:cs typeface="Lexend Light"/>
              <a:sym typeface="Lexend Light"/>
            </a:endParaRPr>
          </a:p>
          <a:p>
            <a:pPr marL="0" lvl="0" indent="0" algn="l" rtl="0">
              <a:spcBef>
                <a:spcPts val="0"/>
              </a:spcBef>
              <a:spcAft>
                <a:spcPts val="0"/>
              </a:spcAft>
              <a:buNone/>
            </a:pPr>
            <a:r>
              <a:rPr lang="en" u="sng">
                <a:latin typeface="Lexend Light"/>
                <a:ea typeface="Lexend Light"/>
                <a:cs typeface="Lexend Light"/>
                <a:sym typeface="Lexend Light"/>
              </a:rPr>
              <a:t>So we collect data:</a:t>
            </a:r>
            <a:endParaRPr u="sng">
              <a:latin typeface="Lexend Light"/>
              <a:ea typeface="Lexend Light"/>
              <a:cs typeface="Lexend Light"/>
              <a:sym typeface="Lexend Light"/>
            </a:endParaRPr>
          </a:p>
        </p:txBody>
      </p:sp>
      <p:sp>
        <p:nvSpPr>
          <p:cNvPr id="833" name="Google Shape;833;p79"/>
          <p:cNvSpPr txBox="1"/>
          <p:nvPr/>
        </p:nvSpPr>
        <p:spPr>
          <a:xfrm>
            <a:off x="33175" y="4811650"/>
            <a:ext cx="19164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Image Source: </a:t>
            </a:r>
            <a:r>
              <a:rPr lang="en" sz="1200" u="sng">
                <a:solidFill>
                  <a:schemeClr val="hlink"/>
                </a:solidFill>
                <a:latin typeface="Lexend"/>
                <a:ea typeface="Lexend"/>
                <a:cs typeface="Lexend"/>
                <a:sym typeface="Lexend"/>
                <a:hlinkClick r:id="rId3"/>
              </a:rPr>
              <a:t>Scoyoc</a:t>
            </a:r>
            <a:endParaRPr sz="1200">
              <a:solidFill>
                <a:schemeClr val="dk1"/>
              </a:solidFill>
              <a:latin typeface="Lexend"/>
              <a:ea typeface="Lexend"/>
              <a:cs typeface="Lexend"/>
              <a:sym typeface="Lexend"/>
            </a:endParaRPr>
          </a:p>
        </p:txBody>
      </p:sp>
      <p:sp>
        <p:nvSpPr>
          <p:cNvPr id="834" name="Google Shape;834;p79"/>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Hidden Markov Models</a:t>
            </a:r>
            <a:endParaRPr sz="3400">
              <a:latin typeface="Lexend"/>
              <a:ea typeface="Lexend"/>
              <a:cs typeface="Lexend"/>
              <a:sym typeface="Lexend"/>
            </a:endParaRPr>
          </a:p>
        </p:txBody>
      </p:sp>
      <p:sp>
        <p:nvSpPr>
          <p:cNvPr id="835" name="Google Shape;835;p79"/>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39</a:t>
            </a:fld>
            <a:endParaRPr>
              <a:solidFill>
                <a:schemeClr val="dk1"/>
              </a:solidFill>
            </a:endParaRPr>
          </a:p>
        </p:txBody>
      </p:sp>
      <p:pic>
        <p:nvPicPr>
          <p:cNvPr id="836" name="Google Shape;836;p79"/>
          <p:cNvPicPr preferRelativeResize="0"/>
          <p:nvPr/>
        </p:nvPicPr>
        <p:blipFill rotWithShape="1">
          <a:blip r:embed="rId4">
            <a:alphaModFix/>
          </a:blip>
          <a:srcRect b="62168"/>
          <a:stretch/>
        </p:blipFill>
        <p:spPr>
          <a:xfrm>
            <a:off x="512200" y="3128188"/>
            <a:ext cx="7070776" cy="130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4"/>
          <p:cNvSpPr txBox="1">
            <a:spLocks noGrp="1"/>
          </p:cNvSpPr>
          <p:nvPr>
            <p:ph type="title"/>
          </p:nvPr>
        </p:nvSpPr>
        <p:spPr>
          <a:xfrm>
            <a:off x="1721825" y="727050"/>
            <a:ext cx="4648800" cy="1572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r>
              <a:rPr lang="en"/>
              <a:t>Introduction to Natural Language Processing</a:t>
            </a:r>
            <a:endParaRPr/>
          </a:p>
        </p:txBody>
      </p:sp>
      <p:sp>
        <p:nvSpPr>
          <p:cNvPr id="488" name="Google Shape;488;p4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489" name="Google Shape;489;p44"/>
          <p:cNvPicPr preferRelativeResize="0"/>
          <p:nvPr/>
        </p:nvPicPr>
        <p:blipFill>
          <a:blip r:embed="rId3">
            <a:alphaModFix/>
          </a:blip>
          <a:stretch>
            <a:fillRect/>
          </a:stretch>
        </p:blipFill>
        <p:spPr>
          <a:xfrm>
            <a:off x="1694350" y="2300000"/>
            <a:ext cx="1638040" cy="2184074"/>
          </a:xfrm>
          <a:prstGeom prst="rect">
            <a:avLst/>
          </a:prstGeom>
          <a:noFill/>
          <a:ln>
            <a:noFill/>
          </a:ln>
        </p:spPr>
      </p:pic>
      <p:pic>
        <p:nvPicPr>
          <p:cNvPr id="490" name="Google Shape;490;p44"/>
          <p:cNvPicPr preferRelativeResize="0"/>
          <p:nvPr/>
        </p:nvPicPr>
        <p:blipFill>
          <a:blip r:embed="rId4">
            <a:alphaModFix/>
          </a:blip>
          <a:stretch>
            <a:fillRect/>
          </a:stretch>
        </p:blipFill>
        <p:spPr>
          <a:xfrm>
            <a:off x="3332400" y="2300000"/>
            <a:ext cx="2386524" cy="1789901"/>
          </a:xfrm>
          <a:prstGeom prst="rect">
            <a:avLst/>
          </a:prstGeom>
          <a:noFill/>
          <a:ln>
            <a:noFill/>
          </a:ln>
        </p:spPr>
      </p:pic>
      <p:sp>
        <p:nvSpPr>
          <p:cNvPr id="491" name="Google Shape;491;p44"/>
          <p:cNvSpPr txBox="1"/>
          <p:nvPr/>
        </p:nvSpPr>
        <p:spPr>
          <a:xfrm>
            <a:off x="0" y="4911225"/>
            <a:ext cx="34677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Image Source: </a:t>
            </a:r>
            <a:r>
              <a:rPr lang="en" sz="1000" u="sng">
                <a:solidFill>
                  <a:schemeClr val="dk1"/>
                </a:solidFill>
                <a:latin typeface="Lexend"/>
                <a:ea typeface="Lexend"/>
                <a:cs typeface="Lexend"/>
                <a:sym typeface="Lexend"/>
                <a:hlinkClick r:id="rId5">
                  <a:extLst>
                    <a:ext uri="{A12FA001-AC4F-418D-AE19-62706E023703}">
                      <ahyp:hlinkClr xmlns:ahyp="http://schemas.microsoft.com/office/drawing/2018/hyperlinkcolor" val="tx"/>
                    </a:ext>
                  </a:extLst>
                </a:hlinkClick>
              </a:rPr>
              <a:t>nadi borodina</a:t>
            </a:r>
            <a:r>
              <a:rPr lang="en" sz="1000">
                <a:solidFill>
                  <a:schemeClr val="dk1"/>
                </a:solidFill>
                <a:latin typeface="Lexend"/>
                <a:ea typeface="Lexend"/>
                <a:cs typeface="Lexend"/>
                <a:sym typeface="Lexend"/>
              </a:rPr>
              <a:t>, </a:t>
            </a:r>
            <a:r>
              <a:rPr lang="en" sz="1000" u="sng">
                <a:solidFill>
                  <a:schemeClr val="dk1"/>
                </a:solidFill>
                <a:latin typeface="Lexend"/>
                <a:ea typeface="Lexend"/>
                <a:cs typeface="Lexend"/>
                <a:sym typeface="Lexend"/>
                <a:hlinkClick r:id="rId6">
                  <a:extLst>
                    <a:ext uri="{A12FA001-AC4F-418D-AE19-62706E023703}">
                      <ahyp:hlinkClr xmlns:ahyp="http://schemas.microsoft.com/office/drawing/2018/hyperlinkcolor" val="tx"/>
                    </a:ext>
                  </a:extLst>
                </a:hlinkClick>
              </a:rPr>
              <a:t>Surendran MP</a:t>
            </a:r>
            <a:r>
              <a:rPr lang="en" sz="1000">
                <a:solidFill>
                  <a:schemeClr val="dk1"/>
                </a:solidFill>
                <a:latin typeface="Lexend"/>
                <a:ea typeface="Lexend"/>
                <a:cs typeface="Lexend"/>
                <a:sym typeface="Lexend"/>
              </a:rPr>
              <a:t>  </a:t>
            </a:r>
            <a:endParaRPr sz="1000">
              <a:solidFill>
                <a:schemeClr val="dk1"/>
              </a:solidFill>
              <a:latin typeface="Lexend"/>
              <a:ea typeface="Lexend"/>
              <a:cs typeface="Lexend"/>
              <a:sym typeface="Lexen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0"/>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40</a:t>
            </a:fld>
            <a:endParaRPr>
              <a:solidFill>
                <a:schemeClr val="dk1"/>
              </a:solidFill>
            </a:endParaRPr>
          </a:p>
        </p:txBody>
      </p:sp>
      <p:sp>
        <p:nvSpPr>
          <p:cNvPr id="842" name="Google Shape;842;p80"/>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Hidden Markov Models</a:t>
            </a:r>
            <a:endParaRPr sz="3400">
              <a:latin typeface="Lexend"/>
              <a:ea typeface="Lexend"/>
              <a:cs typeface="Lexend"/>
              <a:sym typeface="Lexend"/>
            </a:endParaRPr>
          </a:p>
        </p:txBody>
      </p:sp>
      <p:sp>
        <p:nvSpPr>
          <p:cNvPr id="843" name="Google Shape;843;p80"/>
          <p:cNvSpPr txBox="1"/>
          <p:nvPr/>
        </p:nvSpPr>
        <p:spPr>
          <a:xfrm>
            <a:off x="33175" y="4811650"/>
            <a:ext cx="19164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Image Source: </a:t>
            </a:r>
            <a:r>
              <a:rPr lang="en" sz="1200" u="sng">
                <a:solidFill>
                  <a:schemeClr val="hlink"/>
                </a:solidFill>
                <a:latin typeface="Lexend"/>
                <a:ea typeface="Lexend"/>
                <a:cs typeface="Lexend"/>
                <a:sym typeface="Lexend"/>
                <a:hlinkClick r:id="rId3"/>
              </a:rPr>
              <a:t>Scoyoc</a:t>
            </a:r>
            <a:endParaRPr sz="1200">
              <a:solidFill>
                <a:schemeClr val="dk1"/>
              </a:solidFill>
              <a:latin typeface="Lexend"/>
              <a:ea typeface="Lexend"/>
              <a:cs typeface="Lexend"/>
              <a:sym typeface="Lexend"/>
            </a:endParaRPr>
          </a:p>
        </p:txBody>
      </p:sp>
      <p:pic>
        <p:nvPicPr>
          <p:cNvPr id="844" name="Google Shape;844;p80"/>
          <p:cNvPicPr preferRelativeResize="0"/>
          <p:nvPr/>
        </p:nvPicPr>
        <p:blipFill>
          <a:blip r:embed="rId4">
            <a:alphaModFix/>
          </a:blip>
          <a:stretch>
            <a:fillRect/>
          </a:stretch>
        </p:blipFill>
        <p:spPr>
          <a:xfrm>
            <a:off x="431575" y="1210700"/>
            <a:ext cx="7070767" cy="3448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1"/>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41</a:t>
            </a:fld>
            <a:endParaRPr>
              <a:solidFill>
                <a:schemeClr val="dk1"/>
              </a:solidFill>
            </a:endParaRPr>
          </a:p>
        </p:txBody>
      </p:sp>
      <p:sp>
        <p:nvSpPr>
          <p:cNvPr id="850" name="Google Shape;850;p81"/>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Hidden Markov Models</a:t>
            </a:r>
            <a:endParaRPr sz="3400">
              <a:latin typeface="Lexend"/>
              <a:ea typeface="Lexend"/>
              <a:cs typeface="Lexend"/>
              <a:sym typeface="Lexend"/>
            </a:endParaRPr>
          </a:p>
        </p:txBody>
      </p:sp>
      <p:sp>
        <p:nvSpPr>
          <p:cNvPr id="851" name="Google Shape;851;p81"/>
          <p:cNvSpPr txBox="1"/>
          <p:nvPr/>
        </p:nvSpPr>
        <p:spPr>
          <a:xfrm>
            <a:off x="33175" y="4811650"/>
            <a:ext cx="19164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Image Source: </a:t>
            </a:r>
            <a:r>
              <a:rPr lang="en" sz="1200" u="sng">
                <a:solidFill>
                  <a:schemeClr val="hlink"/>
                </a:solidFill>
                <a:latin typeface="Lexend"/>
                <a:ea typeface="Lexend"/>
                <a:cs typeface="Lexend"/>
                <a:sym typeface="Lexend"/>
                <a:hlinkClick r:id="rId3"/>
              </a:rPr>
              <a:t>Scoyoc</a:t>
            </a:r>
            <a:endParaRPr sz="1200">
              <a:solidFill>
                <a:schemeClr val="dk1"/>
              </a:solidFill>
              <a:latin typeface="Lexend"/>
              <a:ea typeface="Lexend"/>
              <a:cs typeface="Lexend"/>
              <a:sym typeface="Lexend"/>
            </a:endParaRPr>
          </a:p>
        </p:txBody>
      </p:sp>
      <p:pic>
        <p:nvPicPr>
          <p:cNvPr id="852" name="Google Shape;852;p81"/>
          <p:cNvPicPr preferRelativeResize="0"/>
          <p:nvPr/>
        </p:nvPicPr>
        <p:blipFill>
          <a:blip r:embed="rId4">
            <a:alphaModFix/>
          </a:blip>
          <a:stretch>
            <a:fillRect/>
          </a:stretch>
        </p:blipFill>
        <p:spPr>
          <a:xfrm>
            <a:off x="149588" y="2062475"/>
            <a:ext cx="4413198" cy="1562050"/>
          </a:xfrm>
          <a:prstGeom prst="rect">
            <a:avLst/>
          </a:prstGeom>
          <a:noFill/>
          <a:ln>
            <a:noFill/>
          </a:ln>
        </p:spPr>
      </p:pic>
      <p:sp>
        <p:nvSpPr>
          <p:cNvPr id="853" name="Google Shape;853;p81"/>
          <p:cNvSpPr txBox="1"/>
          <p:nvPr/>
        </p:nvSpPr>
        <p:spPr>
          <a:xfrm>
            <a:off x="193214" y="1490600"/>
            <a:ext cx="8629500" cy="3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We can’t always directly measure our observations! Sometimes we have to infer them from other variables: </a:t>
            </a:r>
            <a:endParaRPr sz="1200">
              <a:solidFill>
                <a:schemeClr val="dk1"/>
              </a:solidFill>
              <a:latin typeface="Lexend"/>
              <a:ea typeface="Lexend"/>
              <a:cs typeface="Lexend"/>
              <a:sym typeface="Lexend"/>
            </a:endParaRPr>
          </a:p>
        </p:txBody>
      </p:sp>
      <p:sp>
        <p:nvSpPr>
          <p:cNvPr id="854" name="Google Shape;854;p81"/>
          <p:cNvSpPr txBox="1"/>
          <p:nvPr/>
        </p:nvSpPr>
        <p:spPr>
          <a:xfrm>
            <a:off x="5097800" y="2168700"/>
            <a:ext cx="2773200" cy="80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900">
                <a:solidFill>
                  <a:schemeClr val="dk1"/>
                </a:solidFill>
                <a:latin typeface="Lexend"/>
                <a:ea typeface="Lexend"/>
                <a:cs typeface="Lexend"/>
                <a:sym typeface="Lexend"/>
              </a:rPr>
              <a:t>😀 ☹️</a:t>
            </a:r>
            <a:endParaRPr sz="3900">
              <a:solidFill>
                <a:schemeClr val="dk1"/>
              </a:solidFill>
              <a:latin typeface="Lexend"/>
              <a:ea typeface="Lexend"/>
              <a:cs typeface="Lexend"/>
              <a:sym typeface="Lexend"/>
            </a:endParaRPr>
          </a:p>
          <a:p>
            <a:pPr marL="0" lvl="0" indent="0" algn="ctr" rtl="0">
              <a:spcBef>
                <a:spcPts val="0"/>
              </a:spcBef>
              <a:spcAft>
                <a:spcPts val="0"/>
              </a:spcAft>
              <a:buNone/>
            </a:pPr>
            <a:r>
              <a:rPr lang="en" sz="3900">
                <a:solidFill>
                  <a:schemeClr val="dk1"/>
                </a:solidFill>
                <a:latin typeface="Lexend"/>
                <a:ea typeface="Lexend"/>
                <a:cs typeface="Lexend"/>
                <a:sym typeface="Lexend"/>
              </a:rPr>
              <a:t>☁️ ☀️ 🌧️</a:t>
            </a:r>
            <a:endParaRPr sz="3900">
              <a:solidFill>
                <a:schemeClr val="dk1"/>
              </a:solidFill>
              <a:latin typeface="Lexend"/>
              <a:ea typeface="Lexend"/>
              <a:cs typeface="Lexend"/>
              <a:sym typeface="Lexend"/>
            </a:endParaRPr>
          </a:p>
        </p:txBody>
      </p:sp>
      <p:sp>
        <p:nvSpPr>
          <p:cNvPr id="855" name="Google Shape;855;p81"/>
          <p:cNvSpPr/>
          <p:nvPr/>
        </p:nvSpPr>
        <p:spPr>
          <a:xfrm>
            <a:off x="5546880" y="2805278"/>
            <a:ext cx="2098400" cy="819250"/>
          </a:xfrm>
          <a:custGeom>
            <a:avLst/>
            <a:gdLst/>
            <a:ahLst/>
            <a:cxnLst/>
            <a:rect l="l" t="t" r="r" b="b"/>
            <a:pathLst>
              <a:path w="83936" h="32770" extrusionOk="0">
                <a:moveTo>
                  <a:pt x="28045" y="4573"/>
                </a:moveTo>
                <a:cubicBezTo>
                  <a:pt x="20266" y="4573"/>
                  <a:pt x="11003" y="3964"/>
                  <a:pt x="5149" y="9087"/>
                </a:cubicBezTo>
                <a:cubicBezTo>
                  <a:pt x="641" y="13033"/>
                  <a:pt x="-1989" y="22587"/>
                  <a:pt x="2246" y="26824"/>
                </a:cubicBezTo>
                <a:cubicBezTo>
                  <a:pt x="6453" y="31033"/>
                  <a:pt x="13419" y="31360"/>
                  <a:pt x="19338" y="31983"/>
                </a:cubicBezTo>
                <a:cubicBezTo>
                  <a:pt x="29922" y="33097"/>
                  <a:pt x="40694" y="32905"/>
                  <a:pt x="51263" y="31661"/>
                </a:cubicBezTo>
                <a:cubicBezTo>
                  <a:pt x="62505" y="30338"/>
                  <a:pt x="80401" y="31903"/>
                  <a:pt x="83511" y="21019"/>
                </a:cubicBezTo>
                <a:cubicBezTo>
                  <a:pt x="88085" y="5015"/>
                  <a:pt x="54557" y="-1688"/>
                  <a:pt x="38041" y="380"/>
                </a:cubicBezTo>
                <a:cubicBezTo>
                  <a:pt x="33385" y="963"/>
                  <a:pt x="29271" y="3731"/>
                  <a:pt x="24820" y="5218"/>
                </a:cubicBez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856" name="Google Shape;856;p81"/>
          <p:cNvSpPr/>
          <p:nvPr/>
        </p:nvSpPr>
        <p:spPr>
          <a:xfrm>
            <a:off x="5791330" y="2062475"/>
            <a:ext cx="1386150" cy="841975"/>
          </a:xfrm>
          <a:custGeom>
            <a:avLst/>
            <a:gdLst/>
            <a:ahLst/>
            <a:cxnLst/>
            <a:rect l="l" t="t" r="r" b="b"/>
            <a:pathLst>
              <a:path w="55446" h="33679" extrusionOk="0">
                <a:moveTo>
                  <a:pt x="30205" y="0"/>
                </a:moveTo>
                <a:cubicBezTo>
                  <a:pt x="25977" y="847"/>
                  <a:pt x="21309" y="-634"/>
                  <a:pt x="17305" y="968"/>
                </a:cubicBezTo>
                <a:cubicBezTo>
                  <a:pt x="8822" y="4362"/>
                  <a:pt x="-3225" y="14723"/>
                  <a:pt x="859" y="22896"/>
                </a:cubicBezTo>
                <a:cubicBezTo>
                  <a:pt x="3868" y="28918"/>
                  <a:pt x="13262" y="28464"/>
                  <a:pt x="19885" y="29668"/>
                </a:cubicBezTo>
                <a:cubicBezTo>
                  <a:pt x="29019" y="31329"/>
                  <a:pt x="39083" y="35903"/>
                  <a:pt x="47618" y="32248"/>
                </a:cubicBezTo>
                <a:cubicBezTo>
                  <a:pt x="54640" y="29241"/>
                  <a:pt x="57989" y="15866"/>
                  <a:pt x="53100" y="9997"/>
                </a:cubicBezTo>
                <a:cubicBezTo>
                  <a:pt x="47157" y="2863"/>
                  <a:pt x="35988" y="2572"/>
                  <a:pt x="26980" y="323"/>
                </a:cubicBezTo>
              </a:path>
            </a:pathLst>
          </a:custGeom>
          <a:noFill/>
          <a:ln w="9525" cap="flat" cmpd="sng">
            <a:solidFill>
              <a:schemeClr val="lt2"/>
            </a:solidFill>
            <a:prstDash val="solid"/>
            <a:round/>
            <a:headEnd type="none" w="med" len="med"/>
            <a:tailEnd type="none" w="med" len="med"/>
          </a:ln>
        </p:spPr>
        <p:txBody>
          <a:bodyPr/>
          <a:lstStyle/>
          <a:p>
            <a:endParaRPr lang="en-US"/>
          </a:p>
        </p:txBody>
      </p:sp>
      <p:sp>
        <p:nvSpPr>
          <p:cNvPr id="857" name="Google Shape;857;p81"/>
          <p:cNvSpPr txBox="1"/>
          <p:nvPr/>
        </p:nvSpPr>
        <p:spPr>
          <a:xfrm>
            <a:off x="7449650" y="2111450"/>
            <a:ext cx="1604400" cy="3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We can observe our friend’s emotional state</a:t>
            </a:r>
            <a:endParaRPr sz="1200">
              <a:solidFill>
                <a:schemeClr val="dk1"/>
              </a:solidFill>
              <a:latin typeface="Lexend"/>
              <a:ea typeface="Lexend"/>
              <a:cs typeface="Lexend"/>
              <a:sym typeface="Lexend"/>
            </a:endParaRPr>
          </a:p>
        </p:txBody>
      </p:sp>
      <p:sp>
        <p:nvSpPr>
          <p:cNvPr id="858" name="Google Shape;858;p81"/>
          <p:cNvSpPr txBox="1"/>
          <p:nvPr/>
        </p:nvSpPr>
        <p:spPr>
          <a:xfrm>
            <a:off x="7150175" y="3521525"/>
            <a:ext cx="1797900" cy="3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We don’t know the weather</a:t>
            </a:r>
            <a:endParaRPr sz="1200">
              <a:solidFill>
                <a:schemeClr val="dk1"/>
              </a:solidFill>
              <a:latin typeface="Lexend"/>
              <a:ea typeface="Lexend"/>
              <a:cs typeface="Lexend"/>
              <a:sym typeface="Lexen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82"/>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42</a:t>
            </a:fld>
            <a:endParaRPr>
              <a:solidFill>
                <a:schemeClr val="dk1"/>
              </a:solidFill>
            </a:endParaRPr>
          </a:p>
        </p:txBody>
      </p:sp>
      <p:sp>
        <p:nvSpPr>
          <p:cNvPr id="864" name="Google Shape;864;p82"/>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Hidden Markov Models</a:t>
            </a:r>
            <a:endParaRPr sz="3400">
              <a:latin typeface="Lexend"/>
              <a:ea typeface="Lexend"/>
              <a:cs typeface="Lexend"/>
              <a:sym typeface="Lexend"/>
            </a:endParaRPr>
          </a:p>
        </p:txBody>
      </p:sp>
      <p:sp>
        <p:nvSpPr>
          <p:cNvPr id="865" name="Google Shape;865;p82"/>
          <p:cNvSpPr txBox="1"/>
          <p:nvPr/>
        </p:nvSpPr>
        <p:spPr>
          <a:xfrm>
            <a:off x="439150" y="1458250"/>
            <a:ext cx="28581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595959"/>
                </a:solidFill>
                <a:latin typeface="Lexend"/>
                <a:ea typeface="Lexend"/>
                <a:cs typeface="Lexend"/>
                <a:sym typeface="Lexend"/>
              </a:rPr>
              <a:t>By combining both the </a:t>
            </a:r>
            <a:r>
              <a:rPr lang="en" b="1">
                <a:solidFill>
                  <a:srgbClr val="38761D"/>
                </a:solidFill>
                <a:latin typeface="Lexend"/>
                <a:ea typeface="Lexend"/>
                <a:cs typeface="Lexend"/>
                <a:sym typeface="Lexend"/>
              </a:rPr>
              <a:t>transition probabilities</a:t>
            </a:r>
            <a:r>
              <a:rPr lang="en">
                <a:solidFill>
                  <a:srgbClr val="595959"/>
                </a:solidFill>
                <a:latin typeface="Lexend"/>
                <a:ea typeface="Lexend"/>
                <a:cs typeface="Lexend"/>
                <a:sym typeface="Lexend"/>
              </a:rPr>
              <a:t> (likelihood of a given state continuing or changing) and the </a:t>
            </a:r>
            <a:r>
              <a:rPr lang="en" b="1">
                <a:solidFill>
                  <a:srgbClr val="CC0000"/>
                </a:solidFill>
                <a:latin typeface="Lexend"/>
                <a:ea typeface="Lexend"/>
                <a:cs typeface="Lexend"/>
                <a:sym typeface="Lexend"/>
              </a:rPr>
              <a:t>emission probabilities</a:t>
            </a:r>
            <a:r>
              <a:rPr lang="en">
                <a:solidFill>
                  <a:srgbClr val="595959"/>
                </a:solidFill>
                <a:latin typeface="Lexend"/>
                <a:ea typeface="Lexend"/>
                <a:cs typeface="Lexend"/>
                <a:sym typeface="Lexend"/>
              </a:rPr>
              <a:t> (proximate data sources that can help us determine the hidden state) we can estimate the most likely hidden state and state sequence.</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p:txBody>
      </p:sp>
      <p:sp>
        <p:nvSpPr>
          <p:cNvPr id="866" name="Google Shape;866;p82"/>
          <p:cNvSpPr txBox="1"/>
          <p:nvPr/>
        </p:nvSpPr>
        <p:spPr>
          <a:xfrm>
            <a:off x="6616600" y="4180325"/>
            <a:ext cx="23508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Learn More </a:t>
            </a:r>
            <a:r>
              <a:rPr lang="en" sz="1200" u="sng">
                <a:solidFill>
                  <a:schemeClr val="hlink"/>
                </a:solidFill>
                <a:latin typeface="Lexend"/>
                <a:ea typeface="Lexend"/>
                <a:cs typeface="Lexend"/>
                <a:sym typeface="Lexend"/>
                <a:hlinkClick r:id="rId3"/>
              </a:rPr>
              <a:t>Here</a:t>
            </a:r>
            <a:endParaRPr sz="1200">
              <a:solidFill>
                <a:schemeClr val="dk1"/>
              </a:solidFill>
              <a:latin typeface="Lexend"/>
              <a:ea typeface="Lexend"/>
              <a:cs typeface="Lexend"/>
              <a:sym typeface="Lexend"/>
            </a:endParaRPr>
          </a:p>
        </p:txBody>
      </p:sp>
      <p:pic>
        <p:nvPicPr>
          <p:cNvPr id="867" name="Google Shape;867;p82"/>
          <p:cNvPicPr preferRelativeResize="0"/>
          <p:nvPr/>
        </p:nvPicPr>
        <p:blipFill>
          <a:blip r:embed="rId4">
            <a:alphaModFix/>
          </a:blip>
          <a:stretch>
            <a:fillRect/>
          </a:stretch>
        </p:blipFill>
        <p:spPr>
          <a:xfrm>
            <a:off x="3425450" y="1242375"/>
            <a:ext cx="5541950" cy="2770975"/>
          </a:xfrm>
          <a:prstGeom prst="rect">
            <a:avLst/>
          </a:prstGeom>
          <a:noFill/>
          <a:ln>
            <a:noFill/>
          </a:ln>
        </p:spPr>
      </p:pic>
      <p:sp>
        <p:nvSpPr>
          <p:cNvPr id="868" name="Google Shape;868;p82"/>
          <p:cNvSpPr txBox="1"/>
          <p:nvPr/>
        </p:nvSpPr>
        <p:spPr>
          <a:xfrm>
            <a:off x="33175" y="4811650"/>
            <a:ext cx="19164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Image Source: </a:t>
            </a:r>
            <a:r>
              <a:rPr lang="en" sz="1200" u="sng">
                <a:solidFill>
                  <a:schemeClr val="hlink"/>
                </a:solidFill>
                <a:latin typeface="Lexend"/>
                <a:ea typeface="Lexend"/>
                <a:cs typeface="Lexend"/>
                <a:sym typeface="Lexend"/>
                <a:hlinkClick r:id="rId5"/>
              </a:rPr>
              <a:t>G4G</a:t>
            </a:r>
            <a:endParaRPr sz="1200">
              <a:solidFill>
                <a:schemeClr val="dk1"/>
              </a:solidFill>
              <a:latin typeface="Lexend"/>
              <a:ea typeface="Lexend"/>
              <a:cs typeface="Lexend"/>
              <a:sym typeface="Lexen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3"/>
          <p:cNvSpPr txBox="1"/>
          <p:nvPr/>
        </p:nvSpPr>
        <p:spPr>
          <a:xfrm>
            <a:off x="246725" y="1300125"/>
            <a:ext cx="85008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595959"/>
                </a:solidFill>
                <a:highlight>
                  <a:schemeClr val="accent2"/>
                </a:highlight>
                <a:latin typeface="Lexend"/>
                <a:ea typeface="Lexend"/>
                <a:cs typeface="Lexend"/>
                <a:sym typeface="Lexend"/>
              </a:rPr>
              <a:t>Love</a:t>
            </a:r>
            <a:endParaRPr sz="1200">
              <a:solidFill>
                <a:srgbClr val="595959"/>
              </a:solidFill>
              <a:highlight>
                <a:schemeClr val="accent2"/>
              </a:highlight>
              <a:latin typeface="Lexend"/>
              <a:ea typeface="Lexend"/>
              <a:cs typeface="Lexend"/>
              <a:sym typeface="Lexend"/>
            </a:endParaRPr>
          </a:p>
          <a:p>
            <a:pPr marL="0" lvl="0" indent="0" algn="l" rtl="0">
              <a:spcBef>
                <a:spcPts val="0"/>
              </a:spcBef>
              <a:spcAft>
                <a:spcPts val="0"/>
              </a:spcAft>
              <a:buNone/>
            </a:pPr>
            <a:r>
              <a:rPr lang="en" sz="1200">
                <a:solidFill>
                  <a:srgbClr val="595959"/>
                </a:solidFill>
                <a:latin typeface="Lexend"/>
                <a:ea typeface="Lexend"/>
                <a:cs typeface="Lexend"/>
                <a:sym typeface="Lexend"/>
              </a:rPr>
              <a:t>conveyed him and his five cousins at a suitable hour to Meryton and the girls may go or you may send them by themselves you know â Elizabeth was distressed She felt that Janeâ s feelings she is not half so handsome as Jane nor half so good humoured as Lydia But you are always giving _her_ the preference â â They have none of them do we â Darcy had walked away to another part of the business On finding Mrs Bennet Elizabeth and one of its narrowest parts They crossed it by a simple bridge in character with the general air of the scene it was a spot less adorned than any they had yet visited and the valley here contracted into a glen allowed room only for the stream and a narrow walk amidst the rough coppice wood which bordered it Elizabeth longed to observe that Mr Bingley had been a most delightful friend so easily guided that his worth was invaluable but she checked herself She remembered that he had but just courage enough to make her former assurance of her sisterâ s ready acquiescence â I hope â said she â Your cousinâ s conduct does not suit my feelings Why was he to be the judge â â You are then resolved to have him â â I have two small favours to request First that you will always exceed your income â â I hope not so Imprudence or thoughtlessness in money matters would be unpardonable in _me_ â â Exceed their income My dear Mr Bennet But I knew not I was afraid of doing too much Wretched wretched mistake â Darcy made no answer and seemed desirous of changing the subject At that moment Sir William Lucas appeared close to them meaning to pass </a:t>
            </a:r>
            <a:endParaRPr sz="1200">
              <a:solidFill>
                <a:srgbClr val="595959"/>
              </a:solidFill>
              <a:latin typeface="Lexend"/>
              <a:ea typeface="Lexend"/>
              <a:cs typeface="Lexend"/>
              <a:sym typeface="Lexend"/>
            </a:endParaRPr>
          </a:p>
        </p:txBody>
      </p:sp>
      <p:sp>
        <p:nvSpPr>
          <p:cNvPr id="874" name="Google Shape;874;p83"/>
          <p:cNvSpPr txBox="1"/>
          <p:nvPr/>
        </p:nvSpPr>
        <p:spPr>
          <a:xfrm>
            <a:off x="332150" y="436525"/>
            <a:ext cx="5589600" cy="6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595959"/>
                </a:solidFill>
                <a:latin typeface="Lexend"/>
                <a:ea typeface="Lexend"/>
                <a:cs typeface="Lexend"/>
                <a:sym typeface="Lexend"/>
              </a:rPr>
              <a:t>HMM text generation, predicts the next word, trained on the novel </a:t>
            </a:r>
            <a:r>
              <a:rPr lang="en" sz="1900" i="1">
                <a:solidFill>
                  <a:srgbClr val="595959"/>
                </a:solidFill>
                <a:latin typeface="Lexend"/>
                <a:ea typeface="Lexend"/>
                <a:cs typeface="Lexend"/>
                <a:sym typeface="Lexend"/>
              </a:rPr>
              <a:t>Pride and Prejudice</a:t>
            </a:r>
            <a:r>
              <a:rPr lang="en" sz="1900">
                <a:solidFill>
                  <a:srgbClr val="595959"/>
                </a:solidFill>
                <a:latin typeface="Lexend"/>
                <a:ea typeface="Lexend"/>
                <a:cs typeface="Lexend"/>
                <a:sym typeface="Lexend"/>
              </a:rPr>
              <a:t>:</a:t>
            </a:r>
            <a:endParaRPr sz="1900">
              <a:solidFill>
                <a:srgbClr val="595959"/>
              </a:solidFill>
              <a:latin typeface="Lexend"/>
              <a:ea typeface="Lexend"/>
              <a:cs typeface="Lexend"/>
              <a:sym typeface="Lexend"/>
            </a:endParaRPr>
          </a:p>
        </p:txBody>
      </p:sp>
      <p:pic>
        <p:nvPicPr>
          <p:cNvPr id="875" name="Google Shape;875;p83"/>
          <p:cNvPicPr preferRelativeResize="0"/>
          <p:nvPr/>
        </p:nvPicPr>
        <p:blipFill>
          <a:blip r:embed="rId3">
            <a:alphaModFix/>
          </a:blip>
          <a:stretch>
            <a:fillRect/>
          </a:stretch>
        </p:blipFill>
        <p:spPr>
          <a:xfrm>
            <a:off x="7531875" y="32249"/>
            <a:ext cx="1546050" cy="1362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9"/>
        <p:cNvGrpSpPr/>
        <p:nvPr/>
      </p:nvGrpSpPr>
      <p:grpSpPr>
        <a:xfrm>
          <a:off x="0" y="0"/>
          <a:ext cx="0" cy="0"/>
          <a:chOff x="0" y="0"/>
          <a:chExt cx="0" cy="0"/>
        </a:xfrm>
      </p:grpSpPr>
      <p:pic>
        <p:nvPicPr>
          <p:cNvPr id="880" name="Google Shape;880;p84" title="Feb_15__2205_16s_202602152213_odyjn.mp4">
            <a:hlinkClick r:id="rId3"/>
          </p:cNvPr>
          <p:cNvPicPr preferRelativeResize="0"/>
          <p:nvPr/>
        </p:nvPicPr>
        <p:blipFill>
          <a:blip r:embed="rId4">
            <a:alphaModFix/>
          </a:blip>
          <a:stretch>
            <a:fillRect/>
          </a:stretch>
        </p:blipFill>
        <p:spPr>
          <a:xfrm>
            <a:off x="1143000" y="0"/>
            <a:ext cx="6857992"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5"/>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45</a:t>
            </a:fld>
            <a:endParaRPr>
              <a:solidFill>
                <a:schemeClr val="dk1"/>
              </a:solidFill>
            </a:endParaRPr>
          </a:p>
        </p:txBody>
      </p:sp>
      <p:sp>
        <p:nvSpPr>
          <p:cNvPr id="886" name="Google Shape;886;p85"/>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Issues</a:t>
            </a:r>
            <a:endParaRPr sz="3400">
              <a:latin typeface="Lexend"/>
              <a:ea typeface="Lexend"/>
              <a:cs typeface="Lexend"/>
              <a:sym typeface="Lexend"/>
            </a:endParaRPr>
          </a:p>
        </p:txBody>
      </p:sp>
      <p:sp>
        <p:nvSpPr>
          <p:cNvPr id="887" name="Google Shape;887;p85"/>
          <p:cNvSpPr txBox="1"/>
          <p:nvPr/>
        </p:nvSpPr>
        <p:spPr>
          <a:xfrm>
            <a:off x="431575" y="1262975"/>
            <a:ext cx="7939200" cy="1817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Doesn’t take into account contextual information</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Doesn’t address many of our challenges, like homonyms and synonyms</a:t>
            </a:r>
            <a:endParaRPr sz="1800">
              <a:solidFill>
                <a:srgbClr val="595959"/>
              </a:solidFill>
              <a:latin typeface="Lexend"/>
              <a:ea typeface="Lexend"/>
              <a:cs typeface="Lexend"/>
              <a:sym typeface="Lexend"/>
            </a:endParaRPr>
          </a:p>
          <a:p>
            <a:pPr marL="0" lvl="0" indent="0" algn="l" rtl="0">
              <a:spcBef>
                <a:spcPts val="120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800">
              <a:solidFill>
                <a:srgbClr val="595959"/>
              </a:solidFill>
              <a:latin typeface="Lexend"/>
              <a:ea typeface="Lexend"/>
              <a:cs typeface="Lexend"/>
              <a:sym typeface="Lexend"/>
            </a:endParaRPr>
          </a:p>
        </p:txBody>
      </p:sp>
      <p:sp>
        <p:nvSpPr>
          <p:cNvPr id="888" name="Google Shape;888;p85"/>
          <p:cNvSpPr/>
          <p:nvPr/>
        </p:nvSpPr>
        <p:spPr>
          <a:xfrm>
            <a:off x="431575" y="3013250"/>
            <a:ext cx="7441500" cy="1844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chemeClr val="accent6"/>
                </a:solidFill>
                <a:latin typeface="Lexend"/>
                <a:ea typeface="Lexend"/>
                <a:cs typeface="Lexend"/>
                <a:sym typeface="Lexend"/>
              </a:rPr>
              <a:t>Why you may use traditional methods:</a:t>
            </a:r>
            <a:endParaRPr sz="1800">
              <a:solidFill>
                <a:schemeClr val="accent6"/>
              </a:solidFill>
              <a:latin typeface="Lexend"/>
              <a:ea typeface="Lexend"/>
              <a:cs typeface="Lexend"/>
              <a:sym typeface="Lexend"/>
            </a:endParaRPr>
          </a:p>
          <a:p>
            <a:pPr marL="457200" lvl="0" indent="-342900" algn="l" rtl="0">
              <a:lnSpc>
                <a:spcPct val="115000"/>
              </a:lnSpc>
              <a:spcBef>
                <a:spcPts val="1200"/>
              </a:spcBef>
              <a:spcAft>
                <a:spcPts val="0"/>
              </a:spcAft>
              <a:buClr>
                <a:schemeClr val="accent6"/>
              </a:buClr>
              <a:buSzPts val="1800"/>
              <a:buFont typeface="Lexend"/>
              <a:buChar char="●"/>
            </a:pPr>
            <a:r>
              <a:rPr lang="en" sz="1800">
                <a:solidFill>
                  <a:schemeClr val="accent6"/>
                </a:solidFill>
                <a:latin typeface="Lexend"/>
                <a:ea typeface="Lexend"/>
                <a:cs typeface="Lexend"/>
                <a:sym typeface="Lexend"/>
              </a:rPr>
              <a:t>Computationally inexpensive, easy to implement</a:t>
            </a:r>
            <a:endParaRPr sz="1800">
              <a:solidFill>
                <a:schemeClr val="accent6"/>
              </a:solidFill>
              <a:latin typeface="Lexend"/>
              <a:ea typeface="Lexend"/>
              <a:cs typeface="Lexend"/>
              <a:sym typeface="Lexend"/>
            </a:endParaRPr>
          </a:p>
          <a:p>
            <a:pPr marL="457200" lvl="0" indent="-342900" algn="l" rtl="0">
              <a:lnSpc>
                <a:spcPct val="115000"/>
              </a:lnSpc>
              <a:spcBef>
                <a:spcPts val="0"/>
              </a:spcBef>
              <a:spcAft>
                <a:spcPts val="0"/>
              </a:spcAft>
              <a:buClr>
                <a:schemeClr val="accent6"/>
              </a:buClr>
              <a:buSzPts val="1800"/>
              <a:buFont typeface="Lexend"/>
              <a:buChar char="●"/>
            </a:pPr>
            <a:r>
              <a:rPr lang="en" sz="1800">
                <a:solidFill>
                  <a:schemeClr val="accent6"/>
                </a:solidFill>
                <a:latin typeface="Lexend"/>
                <a:ea typeface="Lexend"/>
                <a:cs typeface="Lexend"/>
                <a:sym typeface="Lexend"/>
              </a:rPr>
              <a:t>Context may not be necessary for text classification or text clustering tasks</a:t>
            </a:r>
            <a:endParaRPr sz="1800">
              <a:solidFill>
                <a:schemeClr val="accent6"/>
              </a:solidFill>
              <a:latin typeface="Lexend"/>
              <a:ea typeface="Lexend"/>
              <a:cs typeface="Lexend"/>
              <a:sym typeface="Lexend"/>
            </a:endParaRPr>
          </a:p>
          <a:p>
            <a:pPr marL="0" lvl="0" indent="0" algn="ctr" rtl="0">
              <a:spcBef>
                <a:spcPts val="1200"/>
              </a:spcBef>
              <a:spcAft>
                <a:spcPts val="0"/>
              </a:spcAft>
              <a:buNone/>
            </a:pPr>
            <a:endParaRPr>
              <a:solidFill>
                <a:schemeClr val="accent6"/>
              </a:solidFill>
              <a:latin typeface="Lexend"/>
              <a:ea typeface="Lexend"/>
              <a:cs typeface="Lexend"/>
              <a:sym typeface="Lexe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6"/>
          <p:cNvSpPr txBox="1">
            <a:spLocks noGrp="1"/>
          </p:cNvSpPr>
          <p:nvPr>
            <p:ph type="sldNum" idx="4294967295"/>
          </p:nvPr>
        </p:nvSpPr>
        <p:spPr>
          <a:xfrm>
            <a:off x="8500700" y="114300"/>
            <a:ext cx="528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894" name="Google Shape;894;p86"/>
          <p:cNvSpPr txBox="1">
            <a:spLocks noGrp="1"/>
          </p:cNvSpPr>
          <p:nvPr>
            <p:ph type="title"/>
          </p:nvPr>
        </p:nvSpPr>
        <p:spPr>
          <a:xfrm>
            <a:off x="1172300" y="801350"/>
            <a:ext cx="4688100" cy="1000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Networks for Natural Language Processing</a:t>
            </a:r>
            <a:endParaRPr/>
          </a:p>
        </p:txBody>
      </p:sp>
      <p:sp>
        <p:nvSpPr>
          <p:cNvPr id="895" name="Google Shape;895;p8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896" name="Google Shape;896;p86"/>
          <p:cNvSpPr/>
          <p:nvPr/>
        </p:nvSpPr>
        <p:spPr>
          <a:xfrm>
            <a:off x="1172300" y="2303850"/>
            <a:ext cx="5935800" cy="6162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Lexend"/>
                <a:ea typeface="Lexend"/>
                <a:cs typeface="Lexend"/>
                <a:sym typeface="Lexend"/>
              </a:rPr>
              <a:t>Word Embeddings (Word2Vec)</a:t>
            </a:r>
            <a:endParaRPr sz="1800">
              <a:latin typeface="Lexend"/>
              <a:ea typeface="Lexend"/>
              <a:cs typeface="Lexend"/>
              <a:sym typeface="Lexen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87"/>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902" name="Google Shape;902;p87"/>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47</a:t>
            </a:fld>
            <a:endParaRPr>
              <a:solidFill>
                <a:schemeClr val="dk1"/>
              </a:solidFill>
            </a:endParaRPr>
          </a:p>
        </p:txBody>
      </p:sp>
      <p:sp>
        <p:nvSpPr>
          <p:cNvPr id="903" name="Google Shape;903;p87"/>
          <p:cNvSpPr txBox="1"/>
          <p:nvPr/>
        </p:nvSpPr>
        <p:spPr>
          <a:xfrm>
            <a:off x="414800" y="2005775"/>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[0,1,0]</a:t>
            </a:r>
            <a:endParaRPr sz="1900">
              <a:latin typeface="Courier New"/>
              <a:ea typeface="Courier New"/>
              <a:cs typeface="Courier New"/>
              <a:sym typeface="Courier New"/>
            </a:endParaRPr>
          </a:p>
        </p:txBody>
      </p:sp>
      <p:pic>
        <p:nvPicPr>
          <p:cNvPr id="904" name="Google Shape;904;p87"/>
          <p:cNvPicPr preferRelativeResize="0"/>
          <p:nvPr/>
        </p:nvPicPr>
        <p:blipFill>
          <a:blip r:embed="rId3">
            <a:alphaModFix/>
          </a:blip>
          <a:stretch>
            <a:fillRect/>
          </a:stretch>
        </p:blipFill>
        <p:spPr>
          <a:xfrm>
            <a:off x="4918700" y="1124250"/>
            <a:ext cx="3825375" cy="3825375"/>
          </a:xfrm>
          <a:prstGeom prst="rect">
            <a:avLst/>
          </a:prstGeom>
          <a:noFill/>
          <a:ln>
            <a:noFill/>
          </a:ln>
        </p:spPr>
      </p:pic>
      <p:sp>
        <p:nvSpPr>
          <p:cNvPr id="905" name="Google Shape;905;p87"/>
          <p:cNvSpPr txBox="1"/>
          <p:nvPr/>
        </p:nvSpPr>
        <p:spPr>
          <a:xfrm>
            <a:off x="356725" y="1402000"/>
            <a:ext cx="4025700" cy="5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Lexend"/>
                <a:ea typeface="Lexend"/>
                <a:cs typeface="Lexend"/>
                <a:sym typeface="Lexend"/>
              </a:rPr>
              <a:t>Corpus to train BoW: “I like cats”</a:t>
            </a:r>
            <a:endParaRPr sz="1700">
              <a:solidFill>
                <a:schemeClr val="dk1"/>
              </a:solidFill>
              <a:latin typeface="Lexend"/>
              <a:ea typeface="Lexend"/>
              <a:cs typeface="Lexend"/>
              <a:sym typeface="Lexend"/>
            </a:endParaRPr>
          </a:p>
        </p:txBody>
      </p:sp>
      <p:sp>
        <p:nvSpPr>
          <p:cNvPr id="906" name="Google Shape;906;p87"/>
          <p:cNvSpPr txBox="1"/>
          <p:nvPr/>
        </p:nvSpPr>
        <p:spPr>
          <a:xfrm>
            <a:off x="7977500" y="1825125"/>
            <a:ext cx="680400" cy="2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latin typeface="Lexend"/>
                <a:ea typeface="Lexend"/>
                <a:cs typeface="Lexend"/>
                <a:sym typeface="Lexend"/>
              </a:rPr>
              <a:t>“cats”</a:t>
            </a:r>
            <a:endParaRPr sz="1200" b="1">
              <a:solidFill>
                <a:srgbClr val="0000FF"/>
              </a:solidFill>
              <a:latin typeface="Lexend"/>
              <a:ea typeface="Lexend"/>
              <a:cs typeface="Lexend"/>
              <a:sym typeface="Lexend"/>
            </a:endParaRPr>
          </a:p>
        </p:txBody>
      </p:sp>
      <p:sp>
        <p:nvSpPr>
          <p:cNvPr id="907" name="Google Shape;907;p87"/>
          <p:cNvSpPr txBox="1"/>
          <p:nvPr/>
        </p:nvSpPr>
        <p:spPr>
          <a:xfrm>
            <a:off x="8238000" y="2773950"/>
            <a:ext cx="680400" cy="2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2"/>
                </a:solidFill>
                <a:latin typeface="Lexend"/>
                <a:ea typeface="Lexend"/>
                <a:cs typeface="Lexend"/>
                <a:sym typeface="Lexend"/>
              </a:rPr>
              <a:t>“I”</a:t>
            </a:r>
            <a:endParaRPr sz="1200" b="1">
              <a:solidFill>
                <a:schemeClr val="lt2"/>
              </a:solidFill>
              <a:latin typeface="Lexend"/>
              <a:ea typeface="Lexend"/>
              <a:cs typeface="Lexend"/>
              <a:sym typeface="Lexend"/>
            </a:endParaRPr>
          </a:p>
        </p:txBody>
      </p:sp>
      <p:sp>
        <p:nvSpPr>
          <p:cNvPr id="908" name="Google Shape;908;p87"/>
          <p:cNvSpPr txBox="1"/>
          <p:nvPr/>
        </p:nvSpPr>
        <p:spPr>
          <a:xfrm>
            <a:off x="7109450" y="1208200"/>
            <a:ext cx="680400" cy="2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Lexend"/>
                <a:ea typeface="Lexend"/>
                <a:cs typeface="Lexend"/>
                <a:sym typeface="Lexend"/>
              </a:rPr>
              <a:t>“like”</a:t>
            </a:r>
            <a:endParaRPr sz="1200" b="1">
              <a:solidFill>
                <a:schemeClr val="dk2"/>
              </a:solidFill>
              <a:latin typeface="Lexend"/>
              <a:ea typeface="Lexend"/>
              <a:cs typeface="Lexend"/>
              <a:sym typeface="Lexen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88"/>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914" name="Google Shape;914;p88"/>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48</a:t>
            </a:fld>
            <a:endParaRPr>
              <a:solidFill>
                <a:schemeClr val="dk1"/>
              </a:solidFill>
            </a:endParaRPr>
          </a:p>
        </p:txBody>
      </p:sp>
      <p:sp>
        <p:nvSpPr>
          <p:cNvPr id="915" name="Google Shape;915;p88"/>
          <p:cNvSpPr txBox="1"/>
          <p:nvPr/>
        </p:nvSpPr>
        <p:spPr>
          <a:xfrm>
            <a:off x="489450" y="2879100"/>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[0,1,0,…,1,1,0]</a:t>
            </a:r>
            <a:endParaRPr sz="1900">
              <a:latin typeface="Courier New"/>
              <a:ea typeface="Courier New"/>
              <a:cs typeface="Courier New"/>
              <a:sym typeface="Courier New"/>
            </a:endParaRPr>
          </a:p>
        </p:txBody>
      </p:sp>
      <p:sp>
        <p:nvSpPr>
          <p:cNvPr id="916" name="Google Shape;916;p88"/>
          <p:cNvSpPr txBox="1"/>
          <p:nvPr/>
        </p:nvSpPr>
        <p:spPr>
          <a:xfrm>
            <a:off x="356725" y="1402000"/>
            <a:ext cx="5077200" cy="5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Lexend"/>
                <a:ea typeface="Lexend"/>
                <a:cs typeface="Lexend"/>
                <a:sym typeface="Lexend"/>
              </a:rPr>
              <a:t>In a larger corpus, you will have hundreds or thousands of dimensions, where each dimension corresponds to a single word/phrase from your training corpus.</a:t>
            </a:r>
            <a:endParaRPr sz="1700">
              <a:solidFill>
                <a:schemeClr val="dk1"/>
              </a:solidFill>
              <a:latin typeface="Lexend"/>
              <a:ea typeface="Lexend"/>
              <a:cs typeface="Lexend"/>
              <a:sym typeface="Lexend"/>
            </a:endParaRPr>
          </a:p>
        </p:txBody>
      </p:sp>
      <p:sp>
        <p:nvSpPr>
          <p:cNvPr id="917" name="Google Shape;917;p88"/>
          <p:cNvSpPr txBox="1"/>
          <p:nvPr/>
        </p:nvSpPr>
        <p:spPr>
          <a:xfrm>
            <a:off x="6819300" y="1460150"/>
            <a:ext cx="746700" cy="19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0">
                <a:solidFill>
                  <a:srgbClr val="595959"/>
                </a:solidFill>
                <a:latin typeface="Lexend"/>
                <a:ea typeface="Lexend"/>
                <a:cs typeface="Lexend"/>
                <a:sym typeface="Lexend"/>
              </a:rPr>
              <a:t>?</a:t>
            </a:r>
            <a:endParaRPr sz="10000">
              <a:solidFill>
                <a:srgbClr val="595959"/>
              </a:solidFill>
              <a:latin typeface="Lexend"/>
              <a:ea typeface="Lexend"/>
              <a:cs typeface="Lexend"/>
              <a:sym typeface="Lexen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9"/>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923" name="Google Shape;923;p89"/>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49</a:t>
            </a:fld>
            <a:endParaRPr>
              <a:solidFill>
                <a:schemeClr val="dk1"/>
              </a:solidFill>
            </a:endParaRPr>
          </a:p>
        </p:txBody>
      </p:sp>
      <p:sp>
        <p:nvSpPr>
          <p:cNvPr id="924" name="Google Shape;924;p89"/>
          <p:cNvSpPr txBox="1"/>
          <p:nvPr/>
        </p:nvSpPr>
        <p:spPr>
          <a:xfrm>
            <a:off x="356725" y="1402000"/>
            <a:ext cx="6935400" cy="5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B5394"/>
                </a:solidFill>
                <a:latin typeface="Lexend"/>
                <a:ea typeface="Lexend"/>
                <a:cs typeface="Lexend"/>
                <a:sym typeface="Lexend"/>
              </a:rPr>
              <a:t>470,000</a:t>
            </a:r>
            <a:r>
              <a:rPr lang="en" sz="1800">
                <a:solidFill>
                  <a:srgbClr val="595959"/>
                </a:solidFill>
                <a:latin typeface="Lexend"/>
                <a:ea typeface="Lexend"/>
                <a:cs typeface="Lexend"/>
                <a:sym typeface="Lexend"/>
              </a:rPr>
              <a:t> entries in a standard English dictionary [</a:t>
            </a:r>
            <a:r>
              <a:rPr lang="en" sz="1800" u="sng">
                <a:solidFill>
                  <a:srgbClr val="595959"/>
                </a:solidFill>
                <a:latin typeface="Lexend"/>
                <a:ea typeface="Lexend"/>
                <a:cs typeface="Lexend"/>
                <a:sym typeface="Lexend"/>
                <a:hlinkClick r:id="rId3">
                  <a:extLst>
                    <a:ext uri="{A12FA001-AC4F-418D-AE19-62706E023703}">
                      <ahyp:hlinkClr xmlns:ahyp="http://schemas.microsoft.com/office/drawing/2018/hyperlinkcolor" val="tx"/>
                    </a:ext>
                  </a:extLst>
                </a:hlinkClick>
              </a:rPr>
              <a:t>Source</a:t>
            </a: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a:p>
            <a:pPr marL="0" lvl="0" indent="0" algn="l" rtl="0">
              <a:spcBef>
                <a:spcPts val="0"/>
              </a:spcBef>
              <a:spcAft>
                <a:spcPts val="0"/>
              </a:spcAft>
              <a:buNone/>
            </a:pPr>
            <a:endParaRPr sz="1700">
              <a:solidFill>
                <a:srgbClr val="595959"/>
              </a:solidFill>
              <a:latin typeface="Lexend"/>
              <a:ea typeface="Lexend"/>
              <a:cs typeface="Lexend"/>
              <a:sym typeface="Lexend"/>
            </a:endParaRPr>
          </a:p>
          <a:p>
            <a:pPr marL="0" lvl="0" indent="0" algn="l" rtl="0">
              <a:spcBef>
                <a:spcPts val="0"/>
              </a:spcBef>
              <a:spcAft>
                <a:spcPts val="0"/>
              </a:spcAft>
              <a:buNone/>
            </a:pPr>
            <a:r>
              <a:rPr lang="en" sz="1700">
                <a:solidFill>
                  <a:srgbClr val="595959"/>
                </a:solidFill>
                <a:latin typeface="Lexend"/>
                <a:ea typeface="Lexend"/>
                <a:cs typeface="Lexend"/>
                <a:sym typeface="Lexend"/>
              </a:rPr>
              <a:t>Having a dimension for each of these seems </a:t>
            </a:r>
            <a:r>
              <a:rPr lang="en" sz="1700">
                <a:solidFill>
                  <a:schemeClr val="lt2"/>
                </a:solidFill>
                <a:latin typeface="Lexend"/>
                <a:ea typeface="Lexend"/>
                <a:cs typeface="Lexend"/>
                <a:sym typeface="Lexend"/>
              </a:rPr>
              <a:t>inefficient</a:t>
            </a:r>
            <a:r>
              <a:rPr lang="en" sz="1700">
                <a:solidFill>
                  <a:srgbClr val="595959"/>
                </a:solidFill>
                <a:latin typeface="Lexend"/>
                <a:ea typeface="Lexend"/>
                <a:cs typeface="Lexend"/>
                <a:sym typeface="Lexend"/>
              </a:rPr>
              <a:t>.</a:t>
            </a:r>
            <a:endParaRPr sz="1700">
              <a:solidFill>
                <a:srgbClr val="595959"/>
              </a:solidFill>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5"/>
          <p:cNvSpPr/>
          <p:nvPr/>
        </p:nvSpPr>
        <p:spPr>
          <a:xfrm>
            <a:off x="294950" y="3322275"/>
            <a:ext cx="17082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97" name="Google Shape;497;p45"/>
          <p:cNvSpPr txBox="1">
            <a:spLocks noGrp="1"/>
          </p:cNvSpPr>
          <p:nvPr>
            <p:ph type="title"/>
          </p:nvPr>
        </p:nvSpPr>
        <p:spPr>
          <a:xfrm>
            <a:off x="279178" y="338025"/>
            <a:ext cx="40395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Overview</a:t>
            </a:r>
            <a:endParaRPr/>
          </a:p>
        </p:txBody>
      </p:sp>
      <p:sp>
        <p:nvSpPr>
          <p:cNvPr id="498" name="Google Shape;498;p45"/>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499" name="Google Shape;499;p45"/>
          <p:cNvSpPr txBox="1">
            <a:spLocks noGrp="1"/>
          </p:cNvSpPr>
          <p:nvPr>
            <p:ph type="body" idx="1"/>
          </p:nvPr>
        </p:nvSpPr>
        <p:spPr>
          <a:xfrm>
            <a:off x="308541"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Search</a:t>
            </a:r>
            <a:endParaRPr b="1"/>
          </a:p>
          <a:p>
            <a:pPr marL="0" lvl="0" indent="0" algn="l" rtl="0">
              <a:spcBef>
                <a:spcPts val="0"/>
              </a:spcBef>
              <a:spcAft>
                <a:spcPts val="0"/>
              </a:spcAft>
              <a:buNone/>
            </a:pPr>
            <a:endParaRPr b="1"/>
          </a:p>
          <a:p>
            <a:pPr marL="0" lvl="0" indent="0" algn="l" rtl="0">
              <a:spcBef>
                <a:spcPts val="0"/>
              </a:spcBef>
              <a:spcAft>
                <a:spcPts val="0"/>
              </a:spcAft>
              <a:buNone/>
            </a:pPr>
            <a:r>
              <a:rPr lang="en"/>
              <a:t>Search within app</a:t>
            </a:r>
            <a:endParaRPr/>
          </a:p>
          <a:p>
            <a:pPr marL="0" lvl="0" indent="0" algn="l" rtl="0">
              <a:spcBef>
                <a:spcPts val="0"/>
              </a:spcBef>
              <a:spcAft>
                <a:spcPts val="0"/>
              </a:spcAft>
              <a:buNone/>
            </a:pPr>
            <a:endParaRPr/>
          </a:p>
          <a:p>
            <a:pPr marL="0" lvl="0" indent="0" algn="l" rtl="0">
              <a:spcBef>
                <a:spcPts val="0"/>
              </a:spcBef>
              <a:spcAft>
                <a:spcPts val="0"/>
              </a:spcAft>
              <a:buNone/>
            </a:pPr>
            <a:r>
              <a:rPr lang="en"/>
              <a:t>Search Engines (ie Google, Bing)</a:t>
            </a:r>
            <a:endParaRPr/>
          </a:p>
          <a:p>
            <a:pPr marL="0" lvl="0" indent="0" algn="l" rtl="0">
              <a:spcBef>
                <a:spcPts val="0"/>
              </a:spcBef>
              <a:spcAft>
                <a:spcPts val="0"/>
              </a:spcAft>
              <a:buNone/>
            </a:pPr>
            <a:endParaRPr/>
          </a:p>
        </p:txBody>
      </p:sp>
      <p:sp>
        <p:nvSpPr>
          <p:cNvPr id="500" name="Google Shape;500;p45"/>
          <p:cNvSpPr txBox="1">
            <a:spLocks noGrp="1"/>
          </p:cNvSpPr>
          <p:nvPr>
            <p:ph type="body" idx="4"/>
          </p:nvPr>
        </p:nvSpPr>
        <p:spPr>
          <a:xfrm>
            <a:off x="2028252"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Machine Translation</a:t>
            </a:r>
            <a:endParaRPr/>
          </a:p>
          <a:p>
            <a:pPr marL="0" lvl="0" indent="0" algn="l" rtl="0">
              <a:spcBef>
                <a:spcPts val="0"/>
              </a:spcBef>
              <a:spcAft>
                <a:spcPts val="0"/>
              </a:spcAft>
              <a:buNone/>
            </a:pPr>
            <a:endParaRPr/>
          </a:p>
          <a:p>
            <a:pPr marL="0" lvl="0" indent="0" algn="l" rtl="0">
              <a:spcBef>
                <a:spcPts val="0"/>
              </a:spcBef>
              <a:spcAft>
                <a:spcPts val="0"/>
              </a:spcAft>
              <a:buNone/>
            </a:pPr>
            <a:r>
              <a:rPr lang="en"/>
              <a:t>Google Translate</a:t>
            </a:r>
            <a:endParaRPr/>
          </a:p>
          <a:p>
            <a:pPr marL="0" lvl="0" indent="0" algn="l" rtl="0">
              <a:spcBef>
                <a:spcPts val="0"/>
              </a:spcBef>
              <a:spcAft>
                <a:spcPts val="0"/>
              </a:spcAft>
              <a:buNone/>
            </a:pPr>
            <a:endParaRPr/>
          </a:p>
          <a:p>
            <a:pPr marL="0" lvl="0" indent="0" algn="l" rtl="0">
              <a:spcBef>
                <a:spcPts val="0"/>
              </a:spcBef>
              <a:spcAft>
                <a:spcPts val="0"/>
              </a:spcAft>
              <a:buNone/>
            </a:pPr>
            <a:r>
              <a:rPr lang="en"/>
              <a:t>Translation Apps</a:t>
            </a:r>
            <a:endParaRPr/>
          </a:p>
        </p:txBody>
      </p:sp>
      <p:sp>
        <p:nvSpPr>
          <p:cNvPr id="501" name="Google Shape;501;p45"/>
          <p:cNvSpPr txBox="1">
            <a:spLocks noGrp="1"/>
          </p:cNvSpPr>
          <p:nvPr>
            <p:ph type="body" idx="5"/>
          </p:nvPr>
        </p:nvSpPr>
        <p:spPr>
          <a:xfrm>
            <a:off x="3727958"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Text Classification</a:t>
            </a:r>
            <a:endParaRPr b="1"/>
          </a:p>
          <a:p>
            <a:pPr marL="0" lvl="0" indent="0" algn="l" rtl="0">
              <a:spcBef>
                <a:spcPts val="0"/>
              </a:spcBef>
              <a:spcAft>
                <a:spcPts val="0"/>
              </a:spcAft>
              <a:buNone/>
            </a:pPr>
            <a:endParaRPr/>
          </a:p>
          <a:p>
            <a:pPr marL="0" lvl="0" indent="0" algn="l" rtl="0">
              <a:spcBef>
                <a:spcPts val="0"/>
              </a:spcBef>
              <a:spcAft>
                <a:spcPts val="0"/>
              </a:spcAft>
              <a:buNone/>
            </a:pPr>
            <a:r>
              <a:rPr lang="en"/>
              <a:t>Spam tagging</a:t>
            </a:r>
            <a:endParaRPr/>
          </a:p>
          <a:p>
            <a:pPr marL="0" lvl="0" indent="0" algn="l" rtl="0">
              <a:spcBef>
                <a:spcPts val="0"/>
              </a:spcBef>
              <a:spcAft>
                <a:spcPts val="0"/>
              </a:spcAft>
              <a:buNone/>
            </a:pPr>
            <a:endParaRPr/>
          </a:p>
          <a:p>
            <a:pPr marL="0" lvl="0" indent="0" algn="l" rtl="0">
              <a:spcBef>
                <a:spcPts val="0"/>
              </a:spcBef>
              <a:spcAft>
                <a:spcPts val="0"/>
              </a:spcAft>
              <a:buNone/>
            </a:pPr>
            <a:r>
              <a:rPr lang="en"/>
              <a:t>Sorting articles</a:t>
            </a:r>
            <a:endParaRPr/>
          </a:p>
        </p:txBody>
      </p:sp>
      <p:sp>
        <p:nvSpPr>
          <p:cNvPr id="502" name="Google Shape;502;p45"/>
          <p:cNvSpPr txBox="1">
            <a:spLocks noGrp="1"/>
          </p:cNvSpPr>
          <p:nvPr>
            <p:ph type="body" idx="2"/>
          </p:nvPr>
        </p:nvSpPr>
        <p:spPr>
          <a:xfrm>
            <a:off x="5437643"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Sentiment Analysis</a:t>
            </a:r>
            <a:endParaRPr b="1"/>
          </a:p>
          <a:p>
            <a:pPr marL="0" lvl="0" indent="0" algn="l" rtl="0">
              <a:spcBef>
                <a:spcPts val="0"/>
              </a:spcBef>
              <a:spcAft>
                <a:spcPts val="0"/>
              </a:spcAft>
              <a:buNone/>
            </a:pPr>
            <a:endParaRPr/>
          </a:p>
          <a:p>
            <a:pPr marL="0" lvl="0" indent="0" algn="l" rtl="0">
              <a:spcBef>
                <a:spcPts val="0"/>
              </a:spcBef>
              <a:spcAft>
                <a:spcPts val="0"/>
              </a:spcAft>
              <a:buNone/>
            </a:pPr>
            <a:r>
              <a:rPr lang="en"/>
              <a:t>Market Research</a:t>
            </a:r>
            <a:endParaRPr/>
          </a:p>
          <a:p>
            <a:pPr marL="0" lvl="0" indent="0" algn="l" rtl="0">
              <a:spcBef>
                <a:spcPts val="0"/>
              </a:spcBef>
              <a:spcAft>
                <a:spcPts val="0"/>
              </a:spcAft>
              <a:buNone/>
            </a:pPr>
            <a:endParaRPr/>
          </a:p>
          <a:p>
            <a:pPr marL="0" lvl="0" indent="0" algn="l" rtl="0">
              <a:spcBef>
                <a:spcPts val="0"/>
              </a:spcBef>
              <a:spcAft>
                <a:spcPts val="0"/>
              </a:spcAft>
              <a:buNone/>
            </a:pPr>
            <a:r>
              <a:rPr lang="en"/>
              <a:t>Behavioral studies</a:t>
            </a:r>
            <a:endParaRPr/>
          </a:p>
          <a:p>
            <a:pPr marL="0" lvl="0" indent="0" algn="l" rtl="0">
              <a:spcBef>
                <a:spcPts val="0"/>
              </a:spcBef>
              <a:spcAft>
                <a:spcPts val="0"/>
              </a:spcAft>
              <a:buNone/>
            </a:pPr>
            <a:endParaRPr/>
          </a:p>
          <a:p>
            <a:pPr marL="0" lvl="0" indent="0" algn="l" rtl="0">
              <a:spcBef>
                <a:spcPts val="0"/>
              </a:spcBef>
              <a:spcAft>
                <a:spcPts val="0"/>
              </a:spcAft>
              <a:buNone/>
            </a:pPr>
            <a:r>
              <a:rPr lang="en"/>
              <a:t>Social media analysis</a:t>
            </a:r>
            <a:endParaRPr/>
          </a:p>
        </p:txBody>
      </p:sp>
      <p:sp>
        <p:nvSpPr>
          <p:cNvPr id="503" name="Google Shape;503;p45"/>
          <p:cNvSpPr txBox="1">
            <a:spLocks noGrp="1"/>
          </p:cNvSpPr>
          <p:nvPr>
            <p:ph type="body" idx="3"/>
          </p:nvPr>
        </p:nvSpPr>
        <p:spPr>
          <a:xfrm>
            <a:off x="7147349"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Text Similarity</a:t>
            </a:r>
            <a:endParaRPr b="1"/>
          </a:p>
          <a:p>
            <a:pPr marL="0" lvl="0" indent="0" algn="l" rtl="0">
              <a:spcBef>
                <a:spcPts val="0"/>
              </a:spcBef>
              <a:spcAft>
                <a:spcPts val="0"/>
              </a:spcAft>
              <a:buNone/>
            </a:pPr>
            <a:endParaRPr b="1"/>
          </a:p>
          <a:p>
            <a:pPr marL="0" lvl="0" indent="0" algn="l" rtl="0">
              <a:spcBef>
                <a:spcPts val="0"/>
              </a:spcBef>
              <a:spcAft>
                <a:spcPts val="0"/>
              </a:spcAft>
              <a:buNone/>
            </a:pPr>
            <a:r>
              <a:rPr lang="en"/>
              <a:t>Plagiarism checkers</a:t>
            </a:r>
            <a:endParaRPr/>
          </a:p>
        </p:txBody>
      </p:sp>
      <p:pic>
        <p:nvPicPr>
          <p:cNvPr id="504" name="Google Shape;504;p45"/>
          <p:cNvPicPr preferRelativeResize="0"/>
          <p:nvPr/>
        </p:nvPicPr>
        <p:blipFill>
          <a:blip r:embed="rId3">
            <a:alphaModFix/>
          </a:blip>
          <a:stretch>
            <a:fillRect/>
          </a:stretch>
        </p:blipFill>
        <p:spPr>
          <a:xfrm>
            <a:off x="308550" y="3602500"/>
            <a:ext cx="1688400" cy="949727"/>
          </a:xfrm>
          <a:prstGeom prst="rect">
            <a:avLst/>
          </a:prstGeom>
          <a:noFill/>
          <a:ln>
            <a:noFill/>
          </a:ln>
        </p:spPr>
      </p:pic>
      <p:sp>
        <p:nvSpPr>
          <p:cNvPr id="505" name="Google Shape;505;p45"/>
          <p:cNvSpPr/>
          <p:nvPr/>
        </p:nvSpPr>
        <p:spPr>
          <a:xfrm>
            <a:off x="2018350" y="3322275"/>
            <a:ext cx="16884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506" name="Google Shape;506;p45"/>
          <p:cNvPicPr preferRelativeResize="0"/>
          <p:nvPr/>
        </p:nvPicPr>
        <p:blipFill>
          <a:blip r:embed="rId4">
            <a:alphaModFix/>
          </a:blip>
          <a:stretch>
            <a:fillRect/>
          </a:stretch>
        </p:blipFill>
        <p:spPr>
          <a:xfrm>
            <a:off x="2057700" y="3740925"/>
            <a:ext cx="1629497" cy="675301"/>
          </a:xfrm>
          <a:prstGeom prst="rect">
            <a:avLst/>
          </a:prstGeom>
          <a:noFill/>
          <a:ln>
            <a:noFill/>
          </a:ln>
        </p:spPr>
      </p:pic>
      <p:sp>
        <p:nvSpPr>
          <p:cNvPr id="507" name="Google Shape;507;p45"/>
          <p:cNvSpPr/>
          <p:nvPr/>
        </p:nvSpPr>
        <p:spPr>
          <a:xfrm>
            <a:off x="3722075" y="3323463"/>
            <a:ext cx="17082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508" name="Google Shape;508;p45"/>
          <p:cNvPicPr preferRelativeResize="0"/>
          <p:nvPr/>
        </p:nvPicPr>
        <p:blipFill>
          <a:blip r:embed="rId5">
            <a:alphaModFix/>
          </a:blip>
          <a:stretch>
            <a:fillRect/>
          </a:stretch>
        </p:blipFill>
        <p:spPr>
          <a:xfrm>
            <a:off x="3789500" y="3650649"/>
            <a:ext cx="1573101" cy="785928"/>
          </a:xfrm>
          <a:prstGeom prst="rect">
            <a:avLst/>
          </a:prstGeom>
          <a:noFill/>
          <a:ln>
            <a:noFill/>
          </a:ln>
        </p:spPr>
      </p:pic>
      <p:sp>
        <p:nvSpPr>
          <p:cNvPr id="509" name="Google Shape;509;p45"/>
          <p:cNvSpPr/>
          <p:nvPr/>
        </p:nvSpPr>
        <p:spPr>
          <a:xfrm>
            <a:off x="5427750" y="3322263"/>
            <a:ext cx="17082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10" name="Google Shape;510;p45"/>
          <p:cNvSpPr/>
          <p:nvPr/>
        </p:nvSpPr>
        <p:spPr>
          <a:xfrm>
            <a:off x="7149200" y="3323463"/>
            <a:ext cx="17082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511" name="Google Shape;511;p45"/>
          <p:cNvPicPr preferRelativeResize="0"/>
          <p:nvPr/>
        </p:nvPicPr>
        <p:blipFill>
          <a:blip r:embed="rId6">
            <a:alphaModFix/>
          </a:blip>
          <a:stretch>
            <a:fillRect/>
          </a:stretch>
        </p:blipFill>
        <p:spPr>
          <a:xfrm>
            <a:off x="5546588" y="3650651"/>
            <a:ext cx="1486288" cy="675301"/>
          </a:xfrm>
          <a:prstGeom prst="rect">
            <a:avLst/>
          </a:prstGeom>
          <a:noFill/>
          <a:ln>
            <a:noFill/>
          </a:ln>
        </p:spPr>
      </p:pic>
      <p:pic>
        <p:nvPicPr>
          <p:cNvPr id="512" name="Google Shape;512;p45"/>
          <p:cNvPicPr preferRelativeResize="0"/>
          <p:nvPr/>
        </p:nvPicPr>
        <p:blipFill>
          <a:blip r:embed="rId7">
            <a:alphaModFix/>
          </a:blip>
          <a:stretch>
            <a:fillRect/>
          </a:stretch>
        </p:blipFill>
        <p:spPr>
          <a:xfrm>
            <a:off x="7242328" y="3568751"/>
            <a:ext cx="1521935" cy="9497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90"/>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930" name="Google Shape;930;p90"/>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50</a:t>
            </a:fld>
            <a:endParaRPr>
              <a:solidFill>
                <a:schemeClr val="dk1"/>
              </a:solidFill>
            </a:endParaRPr>
          </a:p>
        </p:txBody>
      </p:sp>
      <p:sp>
        <p:nvSpPr>
          <p:cNvPr id="931" name="Google Shape;931;p90"/>
          <p:cNvSpPr txBox="1"/>
          <p:nvPr/>
        </p:nvSpPr>
        <p:spPr>
          <a:xfrm>
            <a:off x="369575" y="1904425"/>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of the river</a:t>
            </a:r>
            <a:endParaRPr sz="2100">
              <a:solidFill>
                <a:srgbClr val="595959"/>
              </a:solidFill>
              <a:latin typeface="Golos Text"/>
              <a:ea typeface="Golos Text"/>
              <a:cs typeface="Golos Text"/>
              <a:sym typeface="Golos Text"/>
            </a:endParaRPr>
          </a:p>
        </p:txBody>
      </p:sp>
      <p:cxnSp>
        <p:nvCxnSpPr>
          <p:cNvPr id="932" name="Google Shape;932;p90"/>
          <p:cNvCxnSpPr>
            <a:stCxn id="931" idx="3"/>
          </p:cNvCxnSpPr>
          <p:nvPr/>
        </p:nvCxnSpPr>
        <p:spPr>
          <a:xfrm>
            <a:off x="2855975" y="2153875"/>
            <a:ext cx="788400" cy="0"/>
          </a:xfrm>
          <a:prstGeom prst="straightConnector1">
            <a:avLst/>
          </a:prstGeom>
          <a:noFill/>
          <a:ln w="19050" cap="flat" cmpd="sng">
            <a:solidFill>
              <a:srgbClr val="001A57"/>
            </a:solidFill>
            <a:prstDash val="solid"/>
            <a:round/>
            <a:headEnd type="none" w="med" len="med"/>
            <a:tailEnd type="triangle" w="med" len="med"/>
          </a:ln>
        </p:spPr>
      </p:cxnSp>
      <p:sp>
        <p:nvSpPr>
          <p:cNvPr id="933" name="Google Shape;933;p90"/>
          <p:cNvSpPr txBox="1"/>
          <p:nvPr/>
        </p:nvSpPr>
        <p:spPr>
          <a:xfrm>
            <a:off x="3858500" y="1899925"/>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[34, 56, 24, ….. 23, 56]</a:t>
            </a:r>
            <a:endParaRPr sz="1900">
              <a:latin typeface="Courier New"/>
              <a:ea typeface="Courier New"/>
              <a:cs typeface="Courier New"/>
              <a:sym typeface="Courier New"/>
            </a:endParaRPr>
          </a:p>
        </p:txBody>
      </p:sp>
      <p:sp>
        <p:nvSpPr>
          <p:cNvPr id="934" name="Google Shape;934;p90"/>
          <p:cNvSpPr/>
          <p:nvPr/>
        </p:nvSpPr>
        <p:spPr>
          <a:xfrm>
            <a:off x="781891" y="2366948"/>
            <a:ext cx="3764300" cy="845975"/>
          </a:xfrm>
          <a:custGeom>
            <a:avLst/>
            <a:gdLst/>
            <a:ahLst/>
            <a:cxnLst/>
            <a:rect l="l" t="t" r="r" b="b"/>
            <a:pathLst>
              <a:path w="150572" h="33839" extrusionOk="0">
                <a:moveTo>
                  <a:pt x="1244" y="5869"/>
                </a:moveTo>
                <a:cubicBezTo>
                  <a:pt x="1244" y="8524"/>
                  <a:pt x="-1411" y="13833"/>
                  <a:pt x="1244" y="13833"/>
                </a:cubicBezTo>
                <a:cubicBezTo>
                  <a:pt x="5108" y="13833"/>
                  <a:pt x="4162" y="6669"/>
                  <a:pt x="5890" y="3214"/>
                </a:cubicBezTo>
                <a:cubicBezTo>
                  <a:pt x="6346" y="2302"/>
                  <a:pt x="6099" y="-684"/>
                  <a:pt x="6554" y="228"/>
                </a:cubicBezTo>
                <a:cubicBezTo>
                  <a:pt x="7921" y="2965"/>
                  <a:pt x="7804" y="6220"/>
                  <a:pt x="8545" y="9188"/>
                </a:cubicBezTo>
                <a:cubicBezTo>
                  <a:pt x="9028" y="11122"/>
                  <a:pt x="11863" y="16159"/>
                  <a:pt x="11863" y="14165"/>
                </a:cubicBezTo>
                <a:cubicBezTo>
                  <a:pt x="11863" y="11618"/>
                  <a:pt x="8443" y="10244"/>
                  <a:pt x="7549" y="7860"/>
                </a:cubicBezTo>
                <a:cubicBezTo>
                  <a:pt x="7115" y="6702"/>
                  <a:pt x="7275" y="3036"/>
                  <a:pt x="6885" y="4210"/>
                </a:cubicBezTo>
                <a:cubicBezTo>
                  <a:pt x="4570" y="11177"/>
                  <a:pt x="864" y="19770"/>
                  <a:pt x="4563" y="26111"/>
                </a:cubicBezTo>
                <a:cubicBezTo>
                  <a:pt x="10860" y="36904"/>
                  <a:pt x="28901" y="33080"/>
                  <a:pt x="41397" y="33080"/>
                </a:cubicBezTo>
                <a:cubicBezTo>
                  <a:pt x="64426" y="33080"/>
                  <a:pt x="87735" y="34063"/>
                  <a:pt x="110419" y="30093"/>
                </a:cubicBezTo>
                <a:cubicBezTo>
                  <a:pt x="120800" y="28276"/>
                  <a:pt x="132831" y="25063"/>
                  <a:pt x="138957" y="16488"/>
                </a:cubicBezTo>
                <a:cubicBezTo>
                  <a:pt x="140848" y="13841"/>
                  <a:pt x="146901" y="10823"/>
                  <a:pt x="144599" y="8524"/>
                </a:cubicBezTo>
                <a:cubicBezTo>
                  <a:pt x="141877" y="5805"/>
                  <a:pt x="135369" y="8732"/>
                  <a:pt x="133648" y="12174"/>
                </a:cubicBezTo>
                <a:cubicBezTo>
                  <a:pt x="133192" y="13086"/>
                  <a:pt x="135667" y="11832"/>
                  <a:pt x="136634" y="11510"/>
                </a:cubicBezTo>
                <a:cubicBezTo>
                  <a:pt x="141019" y="10049"/>
                  <a:pt x="145563" y="8826"/>
                  <a:pt x="149576" y="6533"/>
                </a:cubicBezTo>
                <a:cubicBezTo>
                  <a:pt x="150096" y="6236"/>
                  <a:pt x="150572" y="5270"/>
                  <a:pt x="150572" y="5869"/>
                </a:cubicBezTo>
                <a:cubicBezTo>
                  <a:pt x="150572" y="10619"/>
                  <a:pt x="143935" y="13729"/>
                  <a:pt x="143935" y="18479"/>
                </a:cubicBezTo>
              </a:path>
            </a:pathLst>
          </a:custGeom>
          <a:noFill/>
          <a:ln w="38100" cap="flat" cmpd="sng">
            <a:solidFill>
              <a:schemeClr val="dk2"/>
            </a:solidFill>
            <a:prstDash val="solid"/>
            <a:round/>
            <a:headEnd type="none" w="med" len="med"/>
            <a:tailEnd type="none" w="med" len="med"/>
          </a:ln>
        </p:spPr>
        <p:txBody>
          <a:bodyPr/>
          <a:lstStyle/>
          <a:p>
            <a:endParaRPr lang="en-US"/>
          </a:p>
        </p:txBody>
      </p:sp>
      <p:sp>
        <p:nvSpPr>
          <p:cNvPr id="935" name="Google Shape;935;p90"/>
          <p:cNvSpPr txBox="1"/>
          <p:nvPr/>
        </p:nvSpPr>
        <p:spPr>
          <a:xfrm>
            <a:off x="2181850" y="3212925"/>
            <a:ext cx="746700" cy="10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2"/>
                </a:solidFill>
                <a:latin typeface="Lexend"/>
                <a:ea typeface="Lexend"/>
                <a:cs typeface="Lexend"/>
                <a:sym typeface="Lexend"/>
              </a:rPr>
              <a:t>?</a:t>
            </a:r>
            <a:endParaRPr sz="6000">
              <a:solidFill>
                <a:schemeClr val="dk2"/>
              </a:solidFill>
              <a:latin typeface="Lexend"/>
              <a:ea typeface="Lexend"/>
              <a:cs typeface="Lexend"/>
              <a:sym typeface="Lexend"/>
            </a:endParaRPr>
          </a:p>
        </p:txBody>
      </p:sp>
      <p:sp>
        <p:nvSpPr>
          <p:cNvPr id="936" name="Google Shape;936;p90"/>
          <p:cNvSpPr txBox="1"/>
          <p:nvPr/>
        </p:nvSpPr>
        <p:spPr>
          <a:xfrm>
            <a:off x="4803375" y="2505375"/>
            <a:ext cx="36972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exend"/>
                <a:ea typeface="Lexend"/>
                <a:cs typeface="Lexend"/>
                <a:sym typeface="Lexend"/>
              </a:rPr>
              <a:t>We want this to actually encode something about the meaning of the text rather than each word itself.</a:t>
            </a:r>
            <a:endParaRPr>
              <a:solidFill>
                <a:schemeClr val="dk2"/>
              </a:solidFill>
              <a:latin typeface="Lexend"/>
              <a:ea typeface="Lexend"/>
              <a:cs typeface="Lexend"/>
              <a:sym typeface="Lexen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91"/>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942" name="Google Shape;942;p91"/>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51</a:t>
            </a:fld>
            <a:endParaRPr>
              <a:solidFill>
                <a:schemeClr val="dk1"/>
              </a:solidFill>
            </a:endParaRPr>
          </a:p>
        </p:txBody>
      </p:sp>
      <p:sp>
        <p:nvSpPr>
          <p:cNvPr id="943" name="Google Shape;943;p91"/>
          <p:cNvSpPr txBox="1"/>
          <p:nvPr/>
        </p:nvSpPr>
        <p:spPr>
          <a:xfrm>
            <a:off x="292600" y="1906225"/>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[34, 56, 24, ….. 23, 56]</a:t>
            </a:r>
            <a:endParaRPr sz="1900">
              <a:latin typeface="Courier New"/>
              <a:ea typeface="Courier New"/>
              <a:cs typeface="Courier New"/>
              <a:sym typeface="Courier New"/>
            </a:endParaRPr>
          </a:p>
        </p:txBody>
      </p:sp>
      <p:sp>
        <p:nvSpPr>
          <p:cNvPr id="944" name="Google Shape;944;p91"/>
          <p:cNvSpPr txBox="1"/>
          <p:nvPr/>
        </p:nvSpPr>
        <p:spPr>
          <a:xfrm>
            <a:off x="555800" y="2663025"/>
            <a:ext cx="37626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exend"/>
                <a:ea typeface="Lexend"/>
                <a:cs typeface="Lexend"/>
                <a:sym typeface="Lexend"/>
              </a:rPr>
              <a:t>We want this to actually encode something about the meaning of the text</a:t>
            </a:r>
            <a:endParaRPr>
              <a:solidFill>
                <a:schemeClr val="dk2"/>
              </a:solidFill>
              <a:latin typeface="Lexend"/>
              <a:ea typeface="Lexend"/>
              <a:cs typeface="Lexend"/>
              <a:sym typeface="Lexend"/>
            </a:endParaRPr>
          </a:p>
          <a:p>
            <a:pPr marL="0" lvl="0" indent="0" algn="l" rtl="0">
              <a:spcBef>
                <a:spcPts val="0"/>
              </a:spcBef>
              <a:spcAft>
                <a:spcPts val="0"/>
              </a:spcAft>
              <a:buNone/>
            </a:pPr>
            <a:r>
              <a:rPr lang="en">
                <a:solidFill>
                  <a:schemeClr val="dk2"/>
                </a:solidFill>
                <a:latin typeface="Lexend"/>
                <a:ea typeface="Lexend"/>
                <a:cs typeface="Lexend"/>
                <a:sym typeface="Lexend"/>
              </a:rPr>
              <a:t>→</a:t>
            </a:r>
            <a:endParaRPr>
              <a:solidFill>
                <a:schemeClr val="dk2"/>
              </a:solidFill>
              <a:latin typeface="Lexend"/>
              <a:ea typeface="Lexend"/>
              <a:cs typeface="Lexend"/>
              <a:sym typeface="Lexend"/>
            </a:endParaRPr>
          </a:p>
          <a:p>
            <a:pPr marL="0" lvl="0" indent="0" algn="l" rtl="0">
              <a:spcBef>
                <a:spcPts val="0"/>
              </a:spcBef>
              <a:spcAft>
                <a:spcPts val="0"/>
              </a:spcAft>
              <a:buNone/>
            </a:pPr>
            <a:r>
              <a:rPr lang="en">
                <a:solidFill>
                  <a:schemeClr val="dk2"/>
                </a:solidFill>
                <a:latin typeface="Lexend"/>
                <a:ea typeface="Lexend"/>
                <a:cs typeface="Lexend"/>
                <a:sym typeface="Lexend"/>
              </a:rPr>
              <a:t>We want to map it into multidimensional space of textual meaning, where each dimension corresponds to some aspect of “meaning”</a:t>
            </a:r>
            <a:endParaRPr>
              <a:solidFill>
                <a:schemeClr val="dk2"/>
              </a:solidFill>
              <a:latin typeface="Lexend"/>
              <a:ea typeface="Lexend"/>
              <a:cs typeface="Lexend"/>
              <a:sym typeface="Lexend"/>
            </a:endParaRPr>
          </a:p>
        </p:txBody>
      </p:sp>
      <p:pic>
        <p:nvPicPr>
          <p:cNvPr id="945" name="Google Shape;945;p91"/>
          <p:cNvPicPr preferRelativeResize="0"/>
          <p:nvPr/>
        </p:nvPicPr>
        <p:blipFill>
          <a:blip r:embed="rId3">
            <a:alphaModFix/>
          </a:blip>
          <a:stretch>
            <a:fillRect/>
          </a:stretch>
        </p:blipFill>
        <p:spPr>
          <a:xfrm>
            <a:off x="4606600" y="1115950"/>
            <a:ext cx="3825375" cy="3825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92"/>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Neural Networks!</a:t>
            </a:r>
            <a:endParaRPr/>
          </a:p>
        </p:txBody>
      </p:sp>
      <p:sp>
        <p:nvSpPr>
          <p:cNvPr id="951" name="Google Shape;951;p92"/>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52</a:t>
            </a:fld>
            <a:endParaRPr>
              <a:solidFill>
                <a:schemeClr val="dk1"/>
              </a:solidFill>
            </a:endParaRPr>
          </a:p>
        </p:txBody>
      </p:sp>
      <p:sp>
        <p:nvSpPr>
          <p:cNvPr id="952" name="Google Shape;952;p92"/>
          <p:cNvSpPr/>
          <p:nvPr/>
        </p:nvSpPr>
        <p:spPr>
          <a:xfrm>
            <a:off x="1074674" y="4193298"/>
            <a:ext cx="576000" cy="576000"/>
          </a:xfrm>
          <a:prstGeom prst="ellipse">
            <a:avLst/>
          </a:prstGeom>
          <a:solidFill>
            <a:srgbClr val="FFFFFF"/>
          </a:solidFill>
          <a:ln w="2857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x</a:t>
            </a:r>
            <a:r>
              <a:rPr lang="en" baseline="-25000">
                <a:latin typeface="Golos Text"/>
                <a:ea typeface="Golos Text"/>
                <a:cs typeface="Golos Text"/>
                <a:sym typeface="Golos Text"/>
              </a:rPr>
              <a:t>3</a:t>
            </a:r>
            <a:endParaRPr>
              <a:latin typeface="Golos Text"/>
              <a:ea typeface="Golos Text"/>
              <a:cs typeface="Golos Text"/>
              <a:sym typeface="Golos Text"/>
            </a:endParaRPr>
          </a:p>
        </p:txBody>
      </p:sp>
      <p:sp>
        <p:nvSpPr>
          <p:cNvPr id="953" name="Google Shape;953;p92"/>
          <p:cNvSpPr/>
          <p:nvPr/>
        </p:nvSpPr>
        <p:spPr>
          <a:xfrm>
            <a:off x="3132074" y="2234023"/>
            <a:ext cx="576000" cy="576000"/>
          </a:xfrm>
          <a:prstGeom prst="ellipse">
            <a:avLst/>
          </a:prstGeom>
          <a:solidFill>
            <a:srgbClr val="0097A7">
              <a:alpha val="30379"/>
            </a:srgbClr>
          </a:solidFill>
          <a:ln w="2857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Golos Text"/>
                <a:ea typeface="Golos Text"/>
                <a:cs typeface="Golos Text"/>
                <a:sym typeface="Golos Text"/>
              </a:rPr>
              <a:t>z</a:t>
            </a:r>
            <a:r>
              <a:rPr lang="en" sz="1000" baseline="-25000">
                <a:latin typeface="Golos Text"/>
                <a:ea typeface="Golos Text"/>
                <a:cs typeface="Golos Text"/>
                <a:sym typeface="Golos Text"/>
              </a:rPr>
              <a:t>1</a:t>
            </a:r>
            <a:r>
              <a:rPr lang="en" sz="1000" baseline="30000">
                <a:latin typeface="Golos Text"/>
                <a:ea typeface="Golos Text"/>
                <a:cs typeface="Golos Text"/>
                <a:sym typeface="Golos Text"/>
              </a:rPr>
              <a:t>(2)</a:t>
            </a:r>
            <a:endParaRPr sz="1000" baseline="30000">
              <a:latin typeface="Golos Text"/>
              <a:ea typeface="Golos Text"/>
              <a:cs typeface="Golos Text"/>
              <a:sym typeface="Golos Text"/>
            </a:endParaRPr>
          </a:p>
        </p:txBody>
      </p:sp>
      <p:sp>
        <p:nvSpPr>
          <p:cNvPr id="954" name="Google Shape;954;p92"/>
          <p:cNvSpPr/>
          <p:nvPr/>
        </p:nvSpPr>
        <p:spPr>
          <a:xfrm>
            <a:off x="3132074" y="3268823"/>
            <a:ext cx="576000" cy="576000"/>
          </a:xfrm>
          <a:prstGeom prst="ellipse">
            <a:avLst/>
          </a:prstGeom>
          <a:solidFill>
            <a:srgbClr val="FFFFFF"/>
          </a:solidFill>
          <a:ln w="2857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Golos Text"/>
                <a:ea typeface="Golos Text"/>
                <a:cs typeface="Golos Text"/>
                <a:sym typeface="Golos Text"/>
              </a:rPr>
              <a:t>z</a:t>
            </a:r>
            <a:r>
              <a:rPr lang="en" sz="1000" baseline="-25000">
                <a:latin typeface="Golos Text"/>
                <a:ea typeface="Golos Text"/>
                <a:cs typeface="Golos Text"/>
                <a:sym typeface="Golos Text"/>
              </a:rPr>
              <a:t>2</a:t>
            </a:r>
            <a:r>
              <a:rPr lang="en" sz="1000" baseline="30000">
                <a:latin typeface="Golos Text"/>
                <a:ea typeface="Golos Text"/>
                <a:cs typeface="Golos Text"/>
                <a:sym typeface="Golos Text"/>
              </a:rPr>
              <a:t>(2)</a:t>
            </a:r>
            <a:r>
              <a:rPr lang="en">
                <a:latin typeface="Golos Text"/>
                <a:ea typeface="Golos Text"/>
                <a:cs typeface="Golos Text"/>
                <a:sym typeface="Golos Text"/>
              </a:rPr>
              <a:t> </a:t>
            </a:r>
            <a:endParaRPr>
              <a:latin typeface="Golos Text"/>
              <a:ea typeface="Golos Text"/>
              <a:cs typeface="Golos Text"/>
              <a:sym typeface="Golos Text"/>
            </a:endParaRPr>
          </a:p>
        </p:txBody>
      </p:sp>
      <p:cxnSp>
        <p:nvCxnSpPr>
          <p:cNvPr id="955" name="Google Shape;955;p92"/>
          <p:cNvCxnSpPr>
            <a:stCxn id="952" idx="6"/>
            <a:endCxn id="954" idx="2"/>
          </p:cNvCxnSpPr>
          <p:nvPr/>
        </p:nvCxnSpPr>
        <p:spPr>
          <a:xfrm rot="10800000" flipH="1">
            <a:off x="1650674" y="3556698"/>
            <a:ext cx="1481400" cy="924600"/>
          </a:xfrm>
          <a:prstGeom prst="straightConnector1">
            <a:avLst/>
          </a:prstGeom>
          <a:noFill/>
          <a:ln w="38100" cap="flat" cmpd="sng">
            <a:solidFill>
              <a:srgbClr val="004065"/>
            </a:solidFill>
            <a:prstDash val="solid"/>
            <a:round/>
            <a:headEnd type="none" w="med" len="med"/>
            <a:tailEnd type="none" w="med" len="med"/>
          </a:ln>
        </p:spPr>
      </p:cxnSp>
      <p:cxnSp>
        <p:nvCxnSpPr>
          <p:cNvPr id="956" name="Google Shape;956;p92"/>
          <p:cNvCxnSpPr>
            <a:stCxn id="952" idx="6"/>
            <a:endCxn id="953" idx="2"/>
          </p:cNvCxnSpPr>
          <p:nvPr/>
        </p:nvCxnSpPr>
        <p:spPr>
          <a:xfrm rot="10800000" flipH="1">
            <a:off x="1650674" y="2521998"/>
            <a:ext cx="1481400" cy="1959300"/>
          </a:xfrm>
          <a:prstGeom prst="straightConnector1">
            <a:avLst/>
          </a:prstGeom>
          <a:noFill/>
          <a:ln w="38100" cap="flat" cmpd="sng">
            <a:solidFill>
              <a:srgbClr val="0097A7"/>
            </a:solidFill>
            <a:prstDash val="solid"/>
            <a:round/>
            <a:headEnd type="none" w="med" len="med"/>
            <a:tailEnd type="none" w="med" len="med"/>
          </a:ln>
        </p:spPr>
      </p:cxnSp>
      <p:sp>
        <p:nvSpPr>
          <p:cNvPr id="957" name="Google Shape;957;p92"/>
          <p:cNvSpPr/>
          <p:nvPr/>
        </p:nvSpPr>
        <p:spPr>
          <a:xfrm>
            <a:off x="3132074" y="1276323"/>
            <a:ext cx="576000" cy="576000"/>
          </a:xfrm>
          <a:prstGeom prst="ellipse">
            <a:avLst/>
          </a:prstGeom>
          <a:solidFill>
            <a:srgbClr val="FFFFFF"/>
          </a:solidFill>
          <a:ln w="2857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p:txBody>
      </p:sp>
      <p:sp>
        <p:nvSpPr>
          <p:cNvPr id="958" name="Google Shape;958;p92"/>
          <p:cNvSpPr/>
          <p:nvPr/>
        </p:nvSpPr>
        <p:spPr>
          <a:xfrm>
            <a:off x="1074674" y="3333598"/>
            <a:ext cx="576000" cy="576000"/>
          </a:xfrm>
          <a:prstGeom prst="ellipse">
            <a:avLst/>
          </a:prstGeom>
          <a:solidFill>
            <a:srgbClr val="FFFFFF"/>
          </a:solidFill>
          <a:ln w="2857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x</a:t>
            </a:r>
            <a:r>
              <a:rPr lang="en" baseline="-25000">
                <a:latin typeface="Golos Text"/>
                <a:ea typeface="Golos Text"/>
                <a:cs typeface="Golos Text"/>
                <a:sym typeface="Golos Text"/>
              </a:rPr>
              <a:t>2</a:t>
            </a:r>
            <a:endParaRPr>
              <a:latin typeface="Golos Text"/>
              <a:ea typeface="Golos Text"/>
              <a:cs typeface="Golos Text"/>
              <a:sym typeface="Golos Text"/>
            </a:endParaRPr>
          </a:p>
        </p:txBody>
      </p:sp>
      <p:sp>
        <p:nvSpPr>
          <p:cNvPr id="959" name="Google Shape;959;p92"/>
          <p:cNvSpPr/>
          <p:nvPr/>
        </p:nvSpPr>
        <p:spPr>
          <a:xfrm>
            <a:off x="1074674" y="2473898"/>
            <a:ext cx="576000" cy="576000"/>
          </a:xfrm>
          <a:prstGeom prst="ellipse">
            <a:avLst/>
          </a:prstGeom>
          <a:solidFill>
            <a:srgbClr val="FFFFFF"/>
          </a:solidFill>
          <a:ln w="2857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x</a:t>
            </a:r>
            <a:r>
              <a:rPr lang="en" baseline="-25000">
                <a:latin typeface="Golos Text"/>
                <a:ea typeface="Golos Text"/>
                <a:cs typeface="Golos Text"/>
                <a:sym typeface="Golos Text"/>
              </a:rPr>
              <a:t>1</a:t>
            </a:r>
            <a:endParaRPr baseline="-25000">
              <a:latin typeface="Golos Text"/>
              <a:ea typeface="Golos Text"/>
              <a:cs typeface="Golos Text"/>
              <a:sym typeface="Golos Text"/>
            </a:endParaRPr>
          </a:p>
        </p:txBody>
      </p:sp>
      <p:sp>
        <p:nvSpPr>
          <p:cNvPr id="960" name="Google Shape;960;p92"/>
          <p:cNvSpPr/>
          <p:nvPr/>
        </p:nvSpPr>
        <p:spPr>
          <a:xfrm>
            <a:off x="1074674" y="1564423"/>
            <a:ext cx="576000" cy="576000"/>
          </a:xfrm>
          <a:prstGeom prst="ellipse">
            <a:avLst/>
          </a:prstGeom>
          <a:solidFill>
            <a:srgbClr val="FFFFFF"/>
          </a:solidFill>
          <a:ln w="2857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p:txBody>
      </p:sp>
      <p:cxnSp>
        <p:nvCxnSpPr>
          <p:cNvPr id="961" name="Google Shape;961;p92"/>
          <p:cNvCxnSpPr>
            <a:stCxn id="960" idx="6"/>
            <a:endCxn id="953" idx="2"/>
          </p:cNvCxnSpPr>
          <p:nvPr/>
        </p:nvCxnSpPr>
        <p:spPr>
          <a:xfrm>
            <a:off x="1650674" y="1852423"/>
            <a:ext cx="1481400" cy="669600"/>
          </a:xfrm>
          <a:prstGeom prst="straightConnector1">
            <a:avLst/>
          </a:prstGeom>
          <a:noFill/>
          <a:ln w="38100" cap="flat" cmpd="sng">
            <a:solidFill>
              <a:srgbClr val="0097A7"/>
            </a:solidFill>
            <a:prstDash val="solid"/>
            <a:round/>
            <a:headEnd type="none" w="med" len="med"/>
            <a:tailEnd type="none" w="med" len="med"/>
          </a:ln>
        </p:spPr>
      </p:cxnSp>
      <p:cxnSp>
        <p:nvCxnSpPr>
          <p:cNvPr id="962" name="Google Shape;962;p92"/>
          <p:cNvCxnSpPr>
            <a:stCxn id="960" idx="6"/>
            <a:endCxn id="954" idx="2"/>
          </p:cNvCxnSpPr>
          <p:nvPr/>
        </p:nvCxnSpPr>
        <p:spPr>
          <a:xfrm>
            <a:off x="1650674" y="1852423"/>
            <a:ext cx="1481400" cy="1704300"/>
          </a:xfrm>
          <a:prstGeom prst="straightConnector1">
            <a:avLst/>
          </a:prstGeom>
          <a:noFill/>
          <a:ln w="38100" cap="flat" cmpd="sng">
            <a:solidFill>
              <a:srgbClr val="004065"/>
            </a:solidFill>
            <a:prstDash val="solid"/>
            <a:round/>
            <a:headEnd type="none" w="med" len="med"/>
            <a:tailEnd type="none" w="med" len="med"/>
          </a:ln>
        </p:spPr>
      </p:cxnSp>
      <p:cxnSp>
        <p:nvCxnSpPr>
          <p:cNvPr id="963" name="Google Shape;963;p92"/>
          <p:cNvCxnSpPr>
            <a:stCxn id="959" idx="6"/>
            <a:endCxn id="953" idx="2"/>
          </p:cNvCxnSpPr>
          <p:nvPr/>
        </p:nvCxnSpPr>
        <p:spPr>
          <a:xfrm rot="10800000" flipH="1">
            <a:off x="1650674" y="2521898"/>
            <a:ext cx="1481400" cy="240000"/>
          </a:xfrm>
          <a:prstGeom prst="straightConnector1">
            <a:avLst/>
          </a:prstGeom>
          <a:noFill/>
          <a:ln w="38100" cap="flat" cmpd="sng">
            <a:solidFill>
              <a:srgbClr val="0097A7"/>
            </a:solidFill>
            <a:prstDash val="solid"/>
            <a:round/>
            <a:headEnd type="none" w="med" len="med"/>
            <a:tailEnd type="none" w="med" len="med"/>
          </a:ln>
        </p:spPr>
      </p:cxnSp>
      <p:cxnSp>
        <p:nvCxnSpPr>
          <p:cNvPr id="964" name="Google Shape;964;p92"/>
          <p:cNvCxnSpPr>
            <a:stCxn id="959" idx="6"/>
            <a:endCxn id="954" idx="2"/>
          </p:cNvCxnSpPr>
          <p:nvPr/>
        </p:nvCxnSpPr>
        <p:spPr>
          <a:xfrm>
            <a:off x="1650674" y="2761898"/>
            <a:ext cx="1481400" cy="795000"/>
          </a:xfrm>
          <a:prstGeom prst="straightConnector1">
            <a:avLst/>
          </a:prstGeom>
          <a:noFill/>
          <a:ln w="38100" cap="flat" cmpd="sng">
            <a:solidFill>
              <a:srgbClr val="004065"/>
            </a:solidFill>
            <a:prstDash val="solid"/>
            <a:round/>
            <a:headEnd type="none" w="med" len="med"/>
            <a:tailEnd type="none" w="med" len="med"/>
          </a:ln>
        </p:spPr>
      </p:cxnSp>
      <p:cxnSp>
        <p:nvCxnSpPr>
          <p:cNvPr id="965" name="Google Shape;965;p92"/>
          <p:cNvCxnSpPr>
            <a:stCxn id="958" idx="6"/>
            <a:endCxn id="953" idx="2"/>
          </p:cNvCxnSpPr>
          <p:nvPr/>
        </p:nvCxnSpPr>
        <p:spPr>
          <a:xfrm rot="10800000" flipH="1">
            <a:off x="1650674" y="2522098"/>
            <a:ext cx="1481400" cy="1099500"/>
          </a:xfrm>
          <a:prstGeom prst="straightConnector1">
            <a:avLst/>
          </a:prstGeom>
          <a:noFill/>
          <a:ln w="38100" cap="flat" cmpd="sng">
            <a:solidFill>
              <a:srgbClr val="0097A7"/>
            </a:solidFill>
            <a:prstDash val="solid"/>
            <a:round/>
            <a:headEnd type="none" w="med" len="med"/>
            <a:tailEnd type="none" w="med" len="med"/>
          </a:ln>
        </p:spPr>
      </p:cxnSp>
      <p:cxnSp>
        <p:nvCxnSpPr>
          <p:cNvPr id="966" name="Google Shape;966;p92"/>
          <p:cNvCxnSpPr>
            <a:stCxn id="958" idx="6"/>
            <a:endCxn id="954" idx="2"/>
          </p:cNvCxnSpPr>
          <p:nvPr/>
        </p:nvCxnSpPr>
        <p:spPr>
          <a:xfrm rot="10800000" flipH="1">
            <a:off x="1650674" y="3556798"/>
            <a:ext cx="1481400" cy="64800"/>
          </a:xfrm>
          <a:prstGeom prst="straightConnector1">
            <a:avLst/>
          </a:prstGeom>
          <a:noFill/>
          <a:ln w="38100" cap="flat" cmpd="sng">
            <a:solidFill>
              <a:srgbClr val="004065"/>
            </a:solidFill>
            <a:prstDash val="solid"/>
            <a:round/>
            <a:headEnd type="none" w="med" len="med"/>
            <a:tailEnd type="none" w="med" len="med"/>
          </a:ln>
        </p:spPr>
      </p:cxnSp>
      <p:sp>
        <p:nvSpPr>
          <p:cNvPr id="967" name="Google Shape;967;p92"/>
          <p:cNvSpPr/>
          <p:nvPr/>
        </p:nvSpPr>
        <p:spPr>
          <a:xfrm>
            <a:off x="4963874" y="2234023"/>
            <a:ext cx="576000" cy="576000"/>
          </a:xfrm>
          <a:prstGeom prst="ellipse">
            <a:avLst/>
          </a:prstGeom>
          <a:solidFill>
            <a:srgbClr val="FFFFFF"/>
          </a:solidFill>
          <a:ln w="2857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Golos Text"/>
                <a:ea typeface="Golos Text"/>
                <a:cs typeface="Golos Text"/>
                <a:sym typeface="Golos Text"/>
              </a:rPr>
              <a:t>z</a:t>
            </a:r>
            <a:r>
              <a:rPr lang="en" sz="1000" baseline="30000">
                <a:latin typeface="Golos Text"/>
                <a:ea typeface="Golos Text"/>
                <a:cs typeface="Golos Text"/>
                <a:sym typeface="Golos Text"/>
              </a:rPr>
              <a:t>(3)</a:t>
            </a:r>
            <a:endParaRPr>
              <a:latin typeface="Golos Text"/>
              <a:ea typeface="Golos Text"/>
              <a:cs typeface="Golos Text"/>
              <a:sym typeface="Golos Text"/>
            </a:endParaRPr>
          </a:p>
        </p:txBody>
      </p:sp>
      <p:cxnSp>
        <p:nvCxnSpPr>
          <p:cNvPr id="968" name="Google Shape;968;p92"/>
          <p:cNvCxnSpPr>
            <a:stCxn id="957" idx="6"/>
            <a:endCxn id="967" idx="2"/>
          </p:cNvCxnSpPr>
          <p:nvPr/>
        </p:nvCxnSpPr>
        <p:spPr>
          <a:xfrm>
            <a:off x="3708074" y="1564323"/>
            <a:ext cx="1255800" cy="957600"/>
          </a:xfrm>
          <a:prstGeom prst="straightConnector1">
            <a:avLst/>
          </a:prstGeom>
          <a:noFill/>
          <a:ln w="38100" cap="flat" cmpd="sng">
            <a:solidFill>
              <a:srgbClr val="004065"/>
            </a:solidFill>
            <a:prstDash val="solid"/>
            <a:round/>
            <a:headEnd type="none" w="med" len="med"/>
            <a:tailEnd type="none" w="med" len="med"/>
          </a:ln>
        </p:spPr>
      </p:cxnSp>
      <p:cxnSp>
        <p:nvCxnSpPr>
          <p:cNvPr id="969" name="Google Shape;969;p92"/>
          <p:cNvCxnSpPr>
            <a:stCxn id="954" idx="6"/>
            <a:endCxn id="967" idx="2"/>
          </p:cNvCxnSpPr>
          <p:nvPr/>
        </p:nvCxnSpPr>
        <p:spPr>
          <a:xfrm rot="10800000" flipH="1">
            <a:off x="3708074" y="2522123"/>
            <a:ext cx="1255800" cy="1034700"/>
          </a:xfrm>
          <a:prstGeom prst="straightConnector1">
            <a:avLst/>
          </a:prstGeom>
          <a:noFill/>
          <a:ln w="38100" cap="flat" cmpd="sng">
            <a:solidFill>
              <a:srgbClr val="004065"/>
            </a:solidFill>
            <a:prstDash val="solid"/>
            <a:round/>
            <a:headEnd type="none" w="med" len="med"/>
            <a:tailEnd type="none" w="med" len="med"/>
          </a:ln>
        </p:spPr>
      </p:cxnSp>
      <p:cxnSp>
        <p:nvCxnSpPr>
          <p:cNvPr id="970" name="Google Shape;970;p92"/>
          <p:cNvCxnSpPr>
            <a:stCxn id="953" idx="6"/>
            <a:endCxn id="967" idx="2"/>
          </p:cNvCxnSpPr>
          <p:nvPr/>
        </p:nvCxnSpPr>
        <p:spPr>
          <a:xfrm>
            <a:off x="3708074" y="2522023"/>
            <a:ext cx="1255800" cy="0"/>
          </a:xfrm>
          <a:prstGeom prst="straightConnector1">
            <a:avLst/>
          </a:prstGeom>
          <a:noFill/>
          <a:ln w="38100" cap="flat" cmpd="sng">
            <a:solidFill>
              <a:srgbClr val="004065"/>
            </a:solidFill>
            <a:prstDash val="solid"/>
            <a:round/>
            <a:headEnd type="none" w="med" len="med"/>
            <a:tailEnd type="none" w="med" len="med"/>
          </a:ln>
        </p:spPr>
      </p:cxnSp>
      <p:sp>
        <p:nvSpPr>
          <p:cNvPr id="971" name="Google Shape;971;p92"/>
          <p:cNvSpPr txBox="1"/>
          <p:nvPr/>
        </p:nvSpPr>
        <p:spPr>
          <a:xfrm>
            <a:off x="4212950" y="1632525"/>
            <a:ext cx="4398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Golos Text"/>
                <a:ea typeface="Golos Text"/>
                <a:cs typeface="Golos Text"/>
                <a:sym typeface="Golos Text"/>
              </a:rPr>
              <a:t>b</a:t>
            </a:r>
            <a:r>
              <a:rPr lang="en" sz="1000" baseline="-25000">
                <a:latin typeface="Golos Text"/>
                <a:ea typeface="Golos Text"/>
                <a:cs typeface="Golos Text"/>
                <a:sym typeface="Golos Text"/>
              </a:rPr>
              <a:t>1</a:t>
            </a:r>
            <a:r>
              <a:rPr lang="en" sz="1000" baseline="30000">
                <a:latin typeface="Golos Text"/>
                <a:ea typeface="Golos Text"/>
                <a:cs typeface="Golos Text"/>
                <a:sym typeface="Golos Text"/>
              </a:rPr>
              <a:t>(3)</a:t>
            </a:r>
            <a:endParaRPr>
              <a:solidFill>
                <a:srgbClr val="0A0A0A"/>
              </a:solidFill>
              <a:latin typeface="Golos Text"/>
              <a:ea typeface="Golos Text"/>
              <a:cs typeface="Golos Text"/>
              <a:sym typeface="Golos Text"/>
            </a:endParaRPr>
          </a:p>
        </p:txBody>
      </p:sp>
      <p:sp>
        <p:nvSpPr>
          <p:cNvPr id="972" name="Google Shape;972;p92"/>
          <p:cNvSpPr txBox="1"/>
          <p:nvPr/>
        </p:nvSpPr>
        <p:spPr>
          <a:xfrm>
            <a:off x="2258175" y="1823225"/>
            <a:ext cx="4398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0097A7"/>
                </a:solidFill>
                <a:latin typeface="Golos Text"/>
                <a:ea typeface="Golos Text"/>
                <a:cs typeface="Golos Text"/>
                <a:sym typeface="Golos Text"/>
              </a:rPr>
              <a:t>b</a:t>
            </a:r>
            <a:r>
              <a:rPr lang="en" sz="1000" b="1" baseline="-25000">
                <a:solidFill>
                  <a:srgbClr val="0097A7"/>
                </a:solidFill>
                <a:latin typeface="Golos Text"/>
                <a:ea typeface="Golos Text"/>
                <a:cs typeface="Golos Text"/>
                <a:sym typeface="Golos Text"/>
              </a:rPr>
              <a:t>1</a:t>
            </a:r>
            <a:r>
              <a:rPr lang="en" sz="1000" b="1" baseline="30000">
                <a:solidFill>
                  <a:srgbClr val="0097A7"/>
                </a:solidFill>
                <a:latin typeface="Golos Text"/>
                <a:ea typeface="Golos Text"/>
                <a:cs typeface="Golos Text"/>
                <a:sym typeface="Golos Text"/>
              </a:rPr>
              <a:t>(2)</a:t>
            </a:r>
            <a:endParaRPr b="1">
              <a:solidFill>
                <a:srgbClr val="0097A7"/>
              </a:solidFill>
              <a:latin typeface="Golos Text"/>
              <a:ea typeface="Golos Text"/>
              <a:cs typeface="Golos Text"/>
              <a:sym typeface="Golos Text"/>
            </a:endParaRPr>
          </a:p>
        </p:txBody>
      </p:sp>
      <p:sp>
        <p:nvSpPr>
          <p:cNvPr id="973" name="Google Shape;973;p92"/>
          <p:cNvSpPr txBox="1"/>
          <p:nvPr/>
        </p:nvSpPr>
        <p:spPr>
          <a:xfrm>
            <a:off x="2190075" y="2292563"/>
            <a:ext cx="5760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0097A7"/>
                </a:solidFill>
                <a:latin typeface="Golos Text"/>
                <a:ea typeface="Golos Text"/>
                <a:cs typeface="Golos Text"/>
                <a:sym typeface="Golos Text"/>
              </a:rPr>
              <a:t>w</a:t>
            </a:r>
            <a:r>
              <a:rPr lang="en" sz="1000" b="1" baseline="-25000">
                <a:solidFill>
                  <a:srgbClr val="0097A7"/>
                </a:solidFill>
                <a:latin typeface="Golos Text"/>
                <a:ea typeface="Golos Text"/>
                <a:cs typeface="Golos Text"/>
                <a:sym typeface="Golos Text"/>
              </a:rPr>
              <a:t>1,1</a:t>
            </a:r>
            <a:r>
              <a:rPr lang="en" sz="1000" b="1" baseline="30000">
                <a:solidFill>
                  <a:srgbClr val="0097A7"/>
                </a:solidFill>
                <a:latin typeface="Golos Text"/>
                <a:ea typeface="Golos Text"/>
                <a:cs typeface="Golos Text"/>
                <a:sym typeface="Golos Text"/>
              </a:rPr>
              <a:t>(2)</a:t>
            </a:r>
            <a:endParaRPr b="1">
              <a:solidFill>
                <a:srgbClr val="0097A7"/>
              </a:solidFill>
              <a:latin typeface="Golos Text"/>
              <a:ea typeface="Golos Text"/>
              <a:cs typeface="Golos Text"/>
              <a:sym typeface="Golos Text"/>
            </a:endParaRPr>
          </a:p>
        </p:txBody>
      </p:sp>
      <p:sp>
        <p:nvSpPr>
          <p:cNvPr id="974" name="Google Shape;974;p92"/>
          <p:cNvSpPr txBox="1"/>
          <p:nvPr/>
        </p:nvSpPr>
        <p:spPr>
          <a:xfrm>
            <a:off x="3895550" y="2175950"/>
            <a:ext cx="5760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Golos Text"/>
                <a:ea typeface="Golos Text"/>
                <a:cs typeface="Golos Text"/>
                <a:sym typeface="Golos Text"/>
              </a:rPr>
              <a:t>w</a:t>
            </a:r>
            <a:r>
              <a:rPr lang="en" sz="1000" baseline="-25000">
                <a:latin typeface="Golos Text"/>
                <a:ea typeface="Golos Text"/>
                <a:cs typeface="Golos Text"/>
                <a:sym typeface="Golos Text"/>
              </a:rPr>
              <a:t>1,1</a:t>
            </a:r>
            <a:r>
              <a:rPr lang="en" sz="1000" baseline="30000">
                <a:latin typeface="Golos Text"/>
                <a:ea typeface="Golos Text"/>
                <a:cs typeface="Golos Text"/>
                <a:sym typeface="Golos Text"/>
              </a:rPr>
              <a:t>(3)</a:t>
            </a:r>
            <a:endParaRPr>
              <a:solidFill>
                <a:srgbClr val="0A0A0A"/>
              </a:solidFill>
              <a:latin typeface="Golos Text"/>
              <a:ea typeface="Golos Text"/>
              <a:cs typeface="Golos Text"/>
              <a:sym typeface="Golos Text"/>
            </a:endParaRPr>
          </a:p>
        </p:txBody>
      </p:sp>
      <p:sp>
        <p:nvSpPr>
          <p:cNvPr id="975" name="Google Shape;975;p92"/>
          <p:cNvSpPr txBox="1"/>
          <p:nvPr/>
        </p:nvSpPr>
        <p:spPr>
          <a:xfrm>
            <a:off x="3576975" y="2615750"/>
            <a:ext cx="5760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02124"/>
                </a:solidFill>
                <a:latin typeface="Golos Text"/>
                <a:ea typeface="Golos Text"/>
                <a:cs typeface="Golos Text"/>
                <a:sym typeface="Golos Text"/>
              </a:rPr>
              <a:t>Φ</a:t>
            </a:r>
            <a:r>
              <a:rPr lang="en" sz="1000" baseline="-25000">
                <a:latin typeface="Golos Text"/>
                <a:ea typeface="Golos Text"/>
                <a:cs typeface="Golos Text"/>
                <a:sym typeface="Golos Text"/>
              </a:rPr>
              <a:t>1</a:t>
            </a:r>
            <a:r>
              <a:rPr lang="en" sz="1000" baseline="30000">
                <a:latin typeface="Golos Text"/>
                <a:ea typeface="Golos Text"/>
                <a:cs typeface="Golos Text"/>
                <a:sym typeface="Golos Text"/>
              </a:rPr>
              <a:t>(2)</a:t>
            </a:r>
            <a:endParaRPr sz="1000">
              <a:latin typeface="Golos Text"/>
              <a:ea typeface="Golos Text"/>
              <a:cs typeface="Golos Text"/>
              <a:sym typeface="Golos Text"/>
            </a:endParaRPr>
          </a:p>
        </p:txBody>
      </p:sp>
      <p:sp>
        <p:nvSpPr>
          <p:cNvPr id="976" name="Google Shape;976;p92"/>
          <p:cNvSpPr txBox="1"/>
          <p:nvPr/>
        </p:nvSpPr>
        <p:spPr>
          <a:xfrm>
            <a:off x="3636950" y="3556700"/>
            <a:ext cx="5760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02124"/>
                </a:solidFill>
                <a:latin typeface="Golos Text"/>
                <a:ea typeface="Golos Text"/>
                <a:cs typeface="Golos Text"/>
                <a:sym typeface="Golos Text"/>
              </a:rPr>
              <a:t>Φ</a:t>
            </a:r>
            <a:r>
              <a:rPr lang="en" sz="1000" baseline="-25000">
                <a:latin typeface="Golos Text"/>
                <a:ea typeface="Golos Text"/>
                <a:cs typeface="Golos Text"/>
                <a:sym typeface="Golos Text"/>
              </a:rPr>
              <a:t>2</a:t>
            </a:r>
            <a:r>
              <a:rPr lang="en" sz="1000" baseline="30000">
                <a:latin typeface="Golos Text"/>
                <a:ea typeface="Golos Text"/>
                <a:cs typeface="Golos Text"/>
                <a:sym typeface="Golos Text"/>
              </a:rPr>
              <a:t>(2)</a:t>
            </a:r>
            <a:endParaRPr sz="1000">
              <a:latin typeface="Golos Text"/>
              <a:ea typeface="Golos Text"/>
              <a:cs typeface="Golos Text"/>
              <a:sym typeface="Golos Text"/>
            </a:endParaRPr>
          </a:p>
        </p:txBody>
      </p:sp>
      <p:sp>
        <p:nvSpPr>
          <p:cNvPr id="977" name="Google Shape;977;p92"/>
          <p:cNvSpPr txBox="1"/>
          <p:nvPr/>
        </p:nvSpPr>
        <p:spPr>
          <a:xfrm>
            <a:off x="5307500" y="2655525"/>
            <a:ext cx="5760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02124"/>
                </a:solidFill>
                <a:latin typeface="Golos Text"/>
                <a:ea typeface="Golos Text"/>
                <a:cs typeface="Golos Text"/>
                <a:sym typeface="Golos Text"/>
              </a:rPr>
              <a:t>Φ</a:t>
            </a:r>
            <a:r>
              <a:rPr lang="en" sz="1000" baseline="30000">
                <a:latin typeface="Golos Text"/>
                <a:ea typeface="Golos Text"/>
                <a:cs typeface="Golos Text"/>
                <a:sym typeface="Golos Text"/>
              </a:rPr>
              <a:t>(3)</a:t>
            </a:r>
            <a:endParaRPr sz="1000">
              <a:latin typeface="Golos Text"/>
              <a:ea typeface="Golos Text"/>
              <a:cs typeface="Golos Text"/>
              <a:sym typeface="Golos Tex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93"/>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53</a:t>
            </a:fld>
            <a:endParaRPr>
              <a:solidFill>
                <a:schemeClr val="dk1"/>
              </a:solidFill>
            </a:endParaRPr>
          </a:p>
        </p:txBody>
      </p:sp>
      <p:sp>
        <p:nvSpPr>
          <p:cNvPr id="983" name="Google Shape;983;p93"/>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 Embeddings</a:t>
            </a:r>
            <a:endParaRPr sz="3400">
              <a:latin typeface="Lexend"/>
              <a:ea typeface="Lexend"/>
              <a:cs typeface="Lexend"/>
              <a:sym typeface="Lexend"/>
            </a:endParaRPr>
          </a:p>
        </p:txBody>
      </p:sp>
      <p:sp>
        <p:nvSpPr>
          <p:cNvPr id="984" name="Google Shape;984;p93"/>
          <p:cNvSpPr/>
          <p:nvPr/>
        </p:nvSpPr>
        <p:spPr>
          <a:xfrm>
            <a:off x="439675" y="1194625"/>
            <a:ext cx="5298300" cy="1105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Lexend"/>
                <a:ea typeface="Lexend"/>
                <a:cs typeface="Lexend"/>
                <a:sym typeface="Lexend"/>
              </a:rPr>
              <a:t>Learn a compact representation of the original data, capturing its essential aspects.</a:t>
            </a:r>
            <a:endParaRPr sz="1600">
              <a:solidFill>
                <a:schemeClr val="dk1"/>
              </a:solidFill>
              <a:latin typeface="Lexend"/>
              <a:ea typeface="Lexend"/>
              <a:cs typeface="Lexend"/>
              <a:sym typeface="Lexend"/>
            </a:endParaRPr>
          </a:p>
          <a:p>
            <a:pPr marL="0" lvl="0" indent="0" algn="l" rtl="0">
              <a:spcBef>
                <a:spcPts val="0"/>
              </a:spcBef>
              <a:spcAft>
                <a:spcPts val="0"/>
              </a:spcAft>
              <a:buNone/>
            </a:pPr>
            <a:endParaRPr sz="1600">
              <a:solidFill>
                <a:schemeClr val="dk1"/>
              </a:solidFill>
              <a:latin typeface="Lexend"/>
              <a:ea typeface="Lexend"/>
              <a:cs typeface="Lexend"/>
              <a:sym typeface="Lexen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94"/>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54</a:t>
            </a:fld>
            <a:endParaRPr>
              <a:solidFill>
                <a:schemeClr val="dk1"/>
              </a:solidFill>
            </a:endParaRPr>
          </a:p>
        </p:txBody>
      </p:sp>
      <p:sp>
        <p:nvSpPr>
          <p:cNvPr id="990" name="Google Shape;990;p94"/>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 Embeddings</a:t>
            </a:r>
            <a:endParaRPr sz="3400">
              <a:latin typeface="Lexend"/>
              <a:ea typeface="Lexend"/>
              <a:cs typeface="Lexend"/>
              <a:sym typeface="Lexend"/>
            </a:endParaRPr>
          </a:p>
        </p:txBody>
      </p:sp>
      <p:sp>
        <p:nvSpPr>
          <p:cNvPr id="991" name="Google Shape;991;p94"/>
          <p:cNvSpPr txBox="1"/>
          <p:nvPr/>
        </p:nvSpPr>
        <p:spPr>
          <a:xfrm>
            <a:off x="431575" y="1410325"/>
            <a:ext cx="6255000" cy="300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rgbClr val="595959"/>
                </a:solidFill>
                <a:latin typeface="Lexend"/>
                <a:ea typeface="Lexend"/>
                <a:cs typeface="Lexend"/>
                <a:sym typeface="Lexend"/>
              </a:rPr>
              <a:t>Captures semantic relationships, making it possible for words with similar meanings to have similar representations.</a:t>
            </a:r>
            <a:endParaRPr sz="1600">
              <a:solidFill>
                <a:srgbClr val="595959"/>
              </a:solidFill>
              <a:latin typeface="Lexend"/>
              <a:ea typeface="Lexend"/>
              <a:cs typeface="Lexend"/>
              <a:sym typeface="Lexend"/>
            </a:endParaRPr>
          </a:p>
          <a:p>
            <a:pPr marL="457200" lvl="0" indent="0" algn="l" rtl="0">
              <a:lnSpc>
                <a:spcPct val="115000"/>
              </a:lnSpc>
              <a:spcBef>
                <a:spcPts val="1200"/>
              </a:spcBef>
              <a:spcAft>
                <a:spcPts val="0"/>
              </a:spcAft>
              <a:buNone/>
            </a:pPr>
            <a:endParaRPr sz="1600">
              <a:solidFill>
                <a:srgbClr val="595959"/>
              </a:solidFill>
              <a:latin typeface="Lexend"/>
              <a:ea typeface="Lexend"/>
              <a:cs typeface="Lexend"/>
              <a:sym typeface="Lexend"/>
            </a:endParaRPr>
          </a:p>
          <a:p>
            <a:pPr marL="457200" lvl="0" indent="-330200" algn="l" rtl="0">
              <a:lnSpc>
                <a:spcPct val="115000"/>
              </a:lnSpc>
              <a:spcBef>
                <a:spcPts val="1200"/>
              </a:spcBef>
              <a:spcAft>
                <a:spcPts val="0"/>
              </a:spcAft>
              <a:buClr>
                <a:srgbClr val="595959"/>
              </a:buClr>
              <a:buSzPts val="1600"/>
              <a:buFont typeface="Lexend"/>
              <a:buChar char="●"/>
            </a:pPr>
            <a:r>
              <a:rPr lang="en" sz="1600" b="1">
                <a:solidFill>
                  <a:srgbClr val="595959"/>
                </a:solidFill>
                <a:latin typeface="Lexend"/>
                <a:ea typeface="Lexend"/>
                <a:cs typeface="Lexend"/>
                <a:sym typeface="Lexend"/>
              </a:rPr>
              <a:t>Dimensionality Reduction:</a:t>
            </a:r>
            <a:r>
              <a:rPr lang="en" sz="1600">
                <a:solidFill>
                  <a:srgbClr val="595959"/>
                </a:solidFill>
                <a:latin typeface="Lexend"/>
                <a:ea typeface="Lexend"/>
                <a:cs typeface="Lexend"/>
                <a:sym typeface="Lexend"/>
              </a:rPr>
              <a:t> Reduces the complexity of text data.</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b="1">
                <a:solidFill>
                  <a:srgbClr val="595959"/>
                </a:solidFill>
                <a:latin typeface="Lexend"/>
                <a:ea typeface="Lexend"/>
                <a:cs typeface="Lexend"/>
                <a:sym typeface="Lexend"/>
              </a:rPr>
              <a:t>Capturing Semantics: </a:t>
            </a:r>
            <a:r>
              <a:rPr lang="en" sz="1600">
                <a:solidFill>
                  <a:srgbClr val="595959"/>
                </a:solidFill>
                <a:latin typeface="Lexend"/>
                <a:ea typeface="Lexend"/>
                <a:cs typeface="Lexend"/>
                <a:sym typeface="Lexend"/>
              </a:rPr>
              <a:t>Encodes meanings based on word usage and context.</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b="1">
                <a:solidFill>
                  <a:srgbClr val="595959"/>
                </a:solidFill>
                <a:latin typeface="Lexend"/>
                <a:ea typeface="Lexend"/>
                <a:cs typeface="Lexend"/>
                <a:sym typeface="Lexend"/>
              </a:rPr>
              <a:t>Distance Measures:</a:t>
            </a:r>
            <a:r>
              <a:rPr lang="en" sz="1600">
                <a:solidFill>
                  <a:srgbClr val="595959"/>
                </a:solidFill>
                <a:latin typeface="Lexend"/>
                <a:ea typeface="Lexend"/>
                <a:cs typeface="Lexend"/>
                <a:sym typeface="Lexend"/>
              </a:rPr>
              <a:t> Similarity in meaning often correlates with proximity in vector space.</a:t>
            </a:r>
            <a:endParaRPr sz="1600">
              <a:solidFill>
                <a:srgbClr val="595959"/>
              </a:solidFill>
              <a:latin typeface="Lexend"/>
              <a:ea typeface="Lexend"/>
              <a:cs typeface="Lexend"/>
              <a:sym typeface="Lexen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95"/>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55</a:t>
            </a:fld>
            <a:endParaRPr>
              <a:solidFill>
                <a:schemeClr val="dk1"/>
              </a:solidFill>
            </a:endParaRPr>
          </a:p>
        </p:txBody>
      </p:sp>
      <p:pic>
        <p:nvPicPr>
          <p:cNvPr id="997" name="Google Shape;997;p95"/>
          <p:cNvPicPr preferRelativeResize="0"/>
          <p:nvPr/>
        </p:nvPicPr>
        <p:blipFill>
          <a:blip r:embed="rId3">
            <a:alphaModFix/>
          </a:blip>
          <a:stretch>
            <a:fillRect/>
          </a:stretch>
        </p:blipFill>
        <p:spPr>
          <a:xfrm>
            <a:off x="1664925" y="0"/>
            <a:ext cx="5307144" cy="5143501"/>
          </a:xfrm>
          <a:prstGeom prst="rect">
            <a:avLst/>
          </a:prstGeom>
          <a:noFill/>
          <a:ln>
            <a:noFill/>
          </a:ln>
        </p:spPr>
      </p:pic>
      <p:sp>
        <p:nvSpPr>
          <p:cNvPr id="998" name="Google Shape;998;p95"/>
          <p:cNvSpPr txBox="1"/>
          <p:nvPr/>
        </p:nvSpPr>
        <p:spPr>
          <a:xfrm>
            <a:off x="0" y="4933200"/>
            <a:ext cx="3019800" cy="18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Lexend"/>
                <a:ea typeface="Lexend"/>
                <a:cs typeface="Lexend"/>
                <a:sym typeface="Lexend"/>
              </a:rPr>
              <a:t>Image Source: </a:t>
            </a:r>
            <a:r>
              <a:rPr lang="en" sz="1000" u="sng">
                <a:solidFill>
                  <a:srgbClr val="0097A7"/>
                </a:solidFill>
                <a:latin typeface="Lexend"/>
                <a:ea typeface="Lexend"/>
                <a:cs typeface="Lexend"/>
                <a:sym typeface="Lexend"/>
                <a:hlinkClick r:id="rId4">
                  <a:extLst>
                    <a:ext uri="{A12FA001-AC4F-418D-AE19-62706E023703}">
                      <ahyp:hlinkClr xmlns:ahyp="http://schemas.microsoft.com/office/drawing/2018/hyperlinkcolor" val="tx"/>
                    </a:ext>
                  </a:extLst>
                </a:hlinkClick>
              </a:rPr>
              <a:t>David McClure Twitter</a:t>
            </a:r>
            <a:endParaRPr sz="1000">
              <a:latin typeface="Lexend"/>
              <a:ea typeface="Lexend"/>
              <a:cs typeface="Lexend"/>
              <a:sym typeface="Lexend"/>
            </a:endParaRPr>
          </a:p>
        </p:txBody>
      </p:sp>
      <p:sp>
        <p:nvSpPr>
          <p:cNvPr id="999" name="Google Shape;999;p95"/>
          <p:cNvSpPr txBox="1"/>
          <p:nvPr/>
        </p:nvSpPr>
        <p:spPr>
          <a:xfrm>
            <a:off x="7284800" y="1331625"/>
            <a:ext cx="1641600"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2"/>
                </a:solidFill>
                <a:latin typeface="Lexend"/>
                <a:ea typeface="Lexend"/>
                <a:cs typeface="Lexend"/>
                <a:sym typeface="Lexend"/>
              </a:rPr>
              <a:t>512 dimensions!</a:t>
            </a:r>
            <a:endParaRPr sz="1500">
              <a:solidFill>
                <a:schemeClr val="lt2"/>
              </a:solidFill>
              <a:latin typeface="Lexend"/>
              <a:ea typeface="Lexend"/>
              <a:cs typeface="Lexend"/>
              <a:sym typeface="Lexen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96"/>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56</a:t>
            </a:fld>
            <a:endParaRPr>
              <a:solidFill>
                <a:schemeClr val="dk1"/>
              </a:solidFill>
            </a:endParaRPr>
          </a:p>
        </p:txBody>
      </p:sp>
      <p:sp>
        <p:nvSpPr>
          <p:cNvPr id="1005" name="Google Shape;1005;p96"/>
          <p:cNvSpPr/>
          <p:nvPr/>
        </p:nvSpPr>
        <p:spPr>
          <a:xfrm>
            <a:off x="431575" y="435200"/>
            <a:ext cx="66117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What does the data look like?</a:t>
            </a:r>
            <a:endParaRPr sz="3400">
              <a:latin typeface="Lexend"/>
              <a:ea typeface="Lexend"/>
              <a:cs typeface="Lexend"/>
              <a:sym typeface="Lexend"/>
            </a:endParaRPr>
          </a:p>
        </p:txBody>
      </p:sp>
      <p:pic>
        <p:nvPicPr>
          <p:cNvPr id="1006" name="Google Shape;1006;p96"/>
          <p:cNvPicPr preferRelativeResize="0"/>
          <p:nvPr/>
        </p:nvPicPr>
        <p:blipFill>
          <a:blip r:embed="rId3">
            <a:alphaModFix/>
          </a:blip>
          <a:stretch>
            <a:fillRect/>
          </a:stretch>
        </p:blipFill>
        <p:spPr>
          <a:xfrm>
            <a:off x="431575" y="1208200"/>
            <a:ext cx="2516320" cy="3817550"/>
          </a:xfrm>
          <a:prstGeom prst="rect">
            <a:avLst/>
          </a:prstGeom>
          <a:noFill/>
          <a:ln>
            <a:noFill/>
          </a:ln>
        </p:spPr>
      </p:pic>
      <p:sp>
        <p:nvSpPr>
          <p:cNvPr id="1007" name="Google Shape;1007;p96"/>
          <p:cNvSpPr txBox="1"/>
          <p:nvPr/>
        </p:nvSpPr>
        <p:spPr>
          <a:xfrm>
            <a:off x="3434725" y="1639800"/>
            <a:ext cx="4716900" cy="207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rgbClr val="595959"/>
                </a:solidFill>
                <a:latin typeface="Lexend"/>
                <a:ea typeface="Lexend"/>
                <a:cs typeface="Lexend"/>
                <a:sym typeface="Lexend"/>
              </a:rPr>
              <a:t>Creating a dataset:</a:t>
            </a:r>
            <a:endParaRPr sz="2000">
              <a:solidFill>
                <a:srgbClr val="595959"/>
              </a:solidFill>
              <a:latin typeface="Lexend"/>
              <a:ea typeface="Lexend"/>
              <a:cs typeface="Lexend"/>
              <a:sym typeface="Lexend"/>
            </a:endParaRPr>
          </a:p>
          <a:p>
            <a:pPr marL="457200" lvl="0" indent="-330200" algn="l" rtl="0">
              <a:lnSpc>
                <a:spcPct val="115000"/>
              </a:lnSpc>
              <a:spcBef>
                <a:spcPts val="120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Pass a selected N context window through a corpus of text data</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Find all pairs of target and context words to form a dataset in the format of target word and context word. </a:t>
            </a:r>
            <a:endParaRPr sz="1600">
              <a:solidFill>
                <a:srgbClr val="595959"/>
              </a:solidFill>
              <a:latin typeface="Lexend"/>
              <a:ea typeface="Lexend"/>
              <a:cs typeface="Lexend"/>
              <a:sym typeface="Lexen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97"/>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57</a:t>
            </a:fld>
            <a:endParaRPr>
              <a:solidFill>
                <a:schemeClr val="dk1"/>
              </a:solidFill>
            </a:endParaRPr>
          </a:p>
        </p:txBody>
      </p:sp>
      <p:sp>
        <p:nvSpPr>
          <p:cNvPr id="1013" name="Google Shape;1013;p97"/>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Word2Vec (2013)</a:t>
            </a:r>
            <a:endParaRPr sz="3400">
              <a:latin typeface="Lexend"/>
              <a:ea typeface="Lexend"/>
              <a:cs typeface="Lexend"/>
              <a:sym typeface="Lexend"/>
            </a:endParaRPr>
          </a:p>
        </p:txBody>
      </p:sp>
      <p:sp>
        <p:nvSpPr>
          <p:cNvPr id="1014" name="Google Shape;1014;p97"/>
          <p:cNvSpPr txBox="1"/>
          <p:nvPr/>
        </p:nvSpPr>
        <p:spPr>
          <a:xfrm>
            <a:off x="431575" y="1592850"/>
            <a:ext cx="3442800" cy="2413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Shallow neural network architecture</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Vectors encode semantic and syntactic word relationships</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Enables arithmetic operations on words: king - man + woman = queen</a:t>
            </a:r>
            <a:endParaRPr sz="1600">
              <a:solidFill>
                <a:srgbClr val="595959"/>
              </a:solidFill>
              <a:latin typeface="Lexend"/>
              <a:ea typeface="Lexend"/>
              <a:cs typeface="Lexend"/>
              <a:sym typeface="Lexend"/>
            </a:endParaRPr>
          </a:p>
        </p:txBody>
      </p:sp>
      <p:pic>
        <p:nvPicPr>
          <p:cNvPr id="1015" name="Google Shape;1015;p97"/>
          <p:cNvPicPr preferRelativeResize="0"/>
          <p:nvPr/>
        </p:nvPicPr>
        <p:blipFill rotWithShape="1">
          <a:blip r:embed="rId3">
            <a:alphaModFix/>
          </a:blip>
          <a:srcRect r="18480"/>
          <a:stretch/>
        </p:blipFill>
        <p:spPr>
          <a:xfrm>
            <a:off x="4184750" y="1376175"/>
            <a:ext cx="4646092" cy="25591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98"/>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58</a:t>
            </a:fld>
            <a:endParaRPr>
              <a:solidFill>
                <a:schemeClr val="dk1"/>
              </a:solidFill>
            </a:endParaRPr>
          </a:p>
        </p:txBody>
      </p:sp>
      <p:sp>
        <p:nvSpPr>
          <p:cNvPr id="1021" name="Google Shape;1021;p98"/>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Word2Vec</a:t>
            </a:r>
            <a:endParaRPr sz="3400">
              <a:latin typeface="Lexend"/>
              <a:ea typeface="Lexend"/>
              <a:cs typeface="Lexend"/>
              <a:sym typeface="Lexend"/>
            </a:endParaRPr>
          </a:p>
        </p:txBody>
      </p:sp>
      <p:sp>
        <p:nvSpPr>
          <p:cNvPr id="1022" name="Google Shape;1022;p98"/>
          <p:cNvSpPr txBox="1"/>
          <p:nvPr/>
        </p:nvSpPr>
        <p:spPr>
          <a:xfrm>
            <a:off x="431575" y="1592850"/>
            <a:ext cx="6799800" cy="2130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Single hidden layer neural network</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Input layer: One-hot encoded vectors (vocabulary size)</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Hidden layer: Dense linear projection (embedding dimension)</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Output layer: Softmax over vocabulary</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No non-linear activations between layers</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Weights between input and hidden layer become final word embeddings</a:t>
            </a:r>
            <a:endParaRPr sz="1600">
              <a:solidFill>
                <a:srgbClr val="595959"/>
              </a:solidFill>
              <a:latin typeface="Lexend"/>
              <a:ea typeface="Lexend"/>
              <a:cs typeface="Lexend"/>
              <a:sym typeface="Lexen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99"/>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59</a:t>
            </a:fld>
            <a:endParaRPr>
              <a:solidFill>
                <a:schemeClr val="dk1"/>
              </a:solidFill>
            </a:endParaRPr>
          </a:p>
        </p:txBody>
      </p:sp>
      <p:sp>
        <p:nvSpPr>
          <p:cNvPr id="1028" name="Google Shape;1028;p99"/>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Word2Vec</a:t>
            </a:r>
            <a:endParaRPr sz="3400">
              <a:latin typeface="Lexend"/>
              <a:ea typeface="Lexend"/>
              <a:cs typeface="Lexend"/>
              <a:sym typeface="Lexend"/>
            </a:endParaRPr>
          </a:p>
        </p:txBody>
      </p:sp>
      <p:sp>
        <p:nvSpPr>
          <p:cNvPr id="1029" name="Google Shape;1029;p99"/>
          <p:cNvSpPr txBox="1"/>
          <p:nvPr/>
        </p:nvSpPr>
        <p:spPr>
          <a:xfrm>
            <a:off x="431575" y="1344075"/>
            <a:ext cx="3948600" cy="374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rgbClr val="595959"/>
                </a:solidFill>
                <a:latin typeface="Lexend"/>
                <a:ea typeface="Lexend"/>
                <a:cs typeface="Lexend"/>
                <a:sym typeface="Lexend"/>
              </a:rPr>
              <a:t>Two training methods:</a:t>
            </a:r>
            <a:endParaRPr sz="1600" b="1">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rgbClr val="595959"/>
                </a:solidFill>
                <a:latin typeface="Lexend"/>
                <a:ea typeface="Lexend"/>
                <a:cs typeface="Lexend"/>
                <a:sym typeface="Lexend"/>
              </a:rPr>
              <a:t>Skip-gram: Predict context words given center word</a:t>
            </a:r>
            <a:endParaRPr sz="1600">
              <a:solidFill>
                <a:srgbClr val="595959"/>
              </a:solidFill>
              <a:latin typeface="Lexend"/>
              <a:ea typeface="Lexend"/>
              <a:cs typeface="Lexend"/>
              <a:sym typeface="Lexend"/>
            </a:endParaRPr>
          </a:p>
          <a:p>
            <a:pPr marL="457200" lvl="0" indent="-298450" algn="l" rtl="0">
              <a:lnSpc>
                <a:spcPct val="115000"/>
              </a:lnSpc>
              <a:spcBef>
                <a:spcPts val="1200"/>
              </a:spcBef>
              <a:spcAft>
                <a:spcPts val="0"/>
              </a:spcAft>
              <a:buSzPts val="1100"/>
              <a:buChar char="●"/>
            </a:pPr>
            <a:r>
              <a:rPr lang="en" sz="1600">
                <a:solidFill>
                  <a:srgbClr val="595959"/>
                </a:solidFill>
                <a:latin typeface="Lexend"/>
                <a:ea typeface="Lexend"/>
                <a:cs typeface="Lexend"/>
                <a:sym typeface="Lexend"/>
              </a:rPr>
              <a:t>Better for rare words, works better with small training data</a:t>
            </a:r>
            <a:endParaRPr sz="16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rgbClr val="595959"/>
                </a:solidFill>
                <a:latin typeface="Lexend"/>
                <a:ea typeface="Lexend"/>
                <a:cs typeface="Lexend"/>
                <a:sym typeface="Lexend"/>
              </a:rPr>
              <a:t>Continuous Bag of Words (CBOW): Predict center word from context</a:t>
            </a:r>
            <a:endParaRPr sz="1600">
              <a:solidFill>
                <a:srgbClr val="595959"/>
              </a:solidFill>
              <a:latin typeface="Lexend"/>
              <a:ea typeface="Lexend"/>
              <a:cs typeface="Lexend"/>
              <a:sym typeface="Lexend"/>
            </a:endParaRPr>
          </a:p>
          <a:p>
            <a:pPr marL="457200" lvl="0" indent="-298450" algn="l" rtl="0">
              <a:lnSpc>
                <a:spcPct val="115000"/>
              </a:lnSpc>
              <a:spcBef>
                <a:spcPts val="1200"/>
              </a:spcBef>
              <a:spcAft>
                <a:spcPts val="0"/>
              </a:spcAft>
              <a:buSzPts val="1100"/>
              <a:buChar char="●"/>
            </a:pPr>
            <a:r>
              <a:rPr lang="en" sz="1600">
                <a:solidFill>
                  <a:srgbClr val="595959"/>
                </a:solidFill>
                <a:latin typeface="Lexend"/>
                <a:ea typeface="Lexend"/>
                <a:cs typeface="Lexend"/>
                <a:sym typeface="Lexend"/>
              </a:rPr>
              <a:t>Faster training, better for frequent words</a:t>
            </a:r>
            <a:endParaRPr sz="1600">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endParaRPr sz="1600">
              <a:solidFill>
                <a:srgbClr val="595959"/>
              </a:solidFill>
              <a:latin typeface="Lexend"/>
              <a:ea typeface="Lexend"/>
              <a:cs typeface="Lexend"/>
              <a:sym typeface="Lexend"/>
            </a:endParaRPr>
          </a:p>
        </p:txBody>
      </p:sp>
      <p:pic>
        <p:nvPicPr>
          <p:cNvPr id="1030" name="Google Shape;1030;p99"/>
          <p:cNvPicPr preferRelativeResize="0"/>
          <p:nvPr/>
        </p:nvPicPr>
        <p:blipFill>
          <a:blip r:embed="rId3">
            <a:alphaModFix/>
          </a:blip>
          <a:stretch>
            <a:fillRect/>
          </a:stretch>
        </p:blipFill>
        <p:spPr>
          <a:xfrm>
            <a:off x="4662950" y="1543175"/>
            <a:ext cx="4188450" cy="305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6"/>
          <p:cNvSpPr txBox="1">
            <a:spLocks noGrp="1"/>
          </p:cNvSpPr>
          <p:nvPr>
            <p:ph type="title"/>
          </p:nvPr>
        </p:nvSpPr>
        <p:spPr>
          <a:xfrm>
            <a:off x="279178" y="338025"/>
            <a:ext cx="40395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Overview</a:t>
            </a:r>
            <a:endParaRPr/>
          </a:p>
        </p:txBody>
      </p:sp>
      <p:sp>
        <p:nvSpPr>
          <p:cNvPr id="518" name="Google Shape;518;p4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519" name="Google Shape;519;p46"/>
          <p:cNvSpPr txBox="1">
            <a:spLocks noGrp="1"/>
          </p:cNvSpPr>
          <p:nvPr>
            <p:ph type="body" idx="4"/>
          </p:nvPr>
        </p:nvSpPr>
        <p:spPr>
          <a:xfrm>
            <a:off x="2028252"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Q&amp;A</a:t>
            </a:r>
            <a:endParaRPr/>
          </a:p>
          <a:p>
            <a:pPr marL="0" lvl="0" indent="0" algn="l" rtl="0">
              <a:spcBef>
                <a:spcPts val="0"/>
              </a:spcBef>
              <a:spcAft>
                <a:spcPts val="0"/>
              </a:spcAft>
              <a:buNone/>
            </a:pPr>
            <a:endParaRPr/>
          </a:p>
          <a:p>
            <a:pPr marL="0" lvl="0" indent="0" algn="l" rtl="0">
              <a:spcBef>
                <a:spcPts val="0"/>
              </a:spcBef>
              <a:spcAft>
                <a:spcPts val="0"/>
              </a:spcAft>
              <a:buNone/>
            </a:pPr>
            <a:r>
              <a:rPr lang="en"/>
              <a:t>Chatbots</a:t>
            </a:r>
            <a:endParaRPr/>
          </a:p>
        </p:txBody>
      </p:sp>
      <p:sp>
        <p:nvSpPr>
          <p:cNvPr id="520" name="Google Shape;520;p46"/>
          <p:cNvSpPr txBox="1">
            <a:spLocks noGrp="1"/>
          </p:cNvSpPr>
          <p:nvPr>
            <p:ph type="body" idx="5"/>
          </p:nvPr>
        </p:nvSpPr>
        <p:spPr>
          <a:xfrm>
            <a:off x="3727958"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Text Summarization</a:t>
            </a:r>
            <a:endParaRPr b="1"/>
          </a:p>
          <a:p>
            <a:pPr marL="0" lvl="0" indent="0" algn="l" rtl="0">
              <a:spcBef>
                <a:spcPts val="0"/>
              </a:spcBef>
              <a:spcAft>
                <a:spcPts val="0"/>
              </a:spcAft>
              <a:buNone/>
            </a:pPr>
            <a:endParaRPr/>
          </a:p>
          <a:p>
            <a:pPr marL="0" lvl="0" indent="0" algn="l" rtl="0">
              <a:spcBef>
                <a:spcPts val="0"/>
              </a:spcBef>
              <a:spcAft>
                <a:spcPts val="0"/>
              </a:spcAft>
              <a:buNone/>
            </a:pPr>
            <a:r>
              <a:rPr lang="en"/>
              <a:t>Amazon Review Summaries</a:t>
            </a:r>
            <a:endParaRPr/>
          </a:p>
        </p:txBody>
      </p:sp>
      <p:sp>
        <p:nvSpPr>
          <p:cNvPr id="521" name="Google Shape;521;p46"/>
          <p:cNvSpPr txBox="1">
            <a:spLocks noGrp="1"/>
          </p:cNvSpPr>
          <p:nvPr>
            <p:ph type="body" idx="2"/>
          </p:nvPr>
        </p:nvSpPr>
        <p:spPr>
          <a:xfrm>
            <a:off x="5437643"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Text Generation</a:t>
            </a:r>
            <a:endParaRPr b="1"/>
          </a:p>
          <a:p>
            <a:pPr marL="0" lvl="0" indent="0" algn="l" rtl="0">
              <a:spcBef>
                <a:spcPts val="0"/>
              </a:spcBef>
              <a:spcAft>
                <a:spcPts val="0"/>
              </a:spcAft>
              <a:buNone/>
            </a:pPr>
            <a:endParaRPr/>
          </a:p>
          <a:p>
            <a:pPr marL="0" lvl="0" indent="0" algn="l" rtl="0">
              <a:spcBef>
                <a:spcPts val="0"/>
              </a:spcBef>
              <a:spcAft>
                <a:spcPts val="0"/>
              </a:spcAft>
              <a:buNone/>
            </a:pPr>
            <a:r>
              <a:rPr lang="en"/>
              <a:t>ChatGPT, Claude, Gemini</a:t>
            </a:r>
            <a:endParaRPr/>
          </a:p>
        </p:txBody>
      </p:sp>
      <p:sp>
        <p:nvSpPr>
          <p:cNvPr id="522" name="Google Shape;522;p46"/>
          <p:cNvSpPr/>
          <p:nvPr/>
        </p:nvSpPr>
        <p:spPr>
          <a:xfrm>
            <a:off x="2018350" y="3322275"/>
            <a:ext cx="16884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23" name="Google Shape;523;p46"/>
          <p:cNvSpPr/>
          <p:nvPr/>
        </p:nvSpPr>
        <p:spPr>
          <a:xfrm>
            <a:off x="3722075" y="3323463"/>
            <a:ext cx="17082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24" name="Google Shape;524;p46"/>
          <p:cNvSpPr/>
          <p:nvPr/>
        </p:nvSpPr>
        <p:spPr>
          <a:xfrm>
            <a:off x="5427750" y="3322263"/>
            <a:ext cx="17082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525" name="Google Shape;525;p46"/>
          <p:cNvPicPr preferRelativeResize="0"/>
          <p:nvPr/>
        </p:nvPicPr>
        <p:blipFill>
          <a:blip r:embed="rId3">
            <a:alphaModFix/>
          </a:blip>
          <a:stretch>
            <a:fillRect/>
          </a:stretch>
        </p:blipFill>
        <p:spPr>
          <a:xfrm>
            <a:off x="2411325" y="3379412"/>
            <a:ext cx="849175" cy="1398326"/>
          </a:xfrm>
          <a:prstGeom prst="rect">
            <a:avLst/>
          </a:prstGeom>
          <a:noFill/>
          <a:ln>
            <a:noFill/>
          </a:ln>
        </p:spPr>
      </p:pic>
      <p:pic>
        <p:nvPicPr>
          <p:cNvPr id="526" name="Google Shape;526;p46"/>
          <p:cNvPicPr preferRelativeResize="0"/>
          <p:nvPr/>
        </p:nvPicPr>
        <p:blipFill>
          <a:blip r:embed="rId4">
            <a:alphaModFix/>
          </a:blip>
          <a:stretch>
            <a:fillRect/>
          </a:stretch>
        </p:blipFill>
        <p:spPr>
          <a:xfrm>
            <a:off x="3824113" y="3740925"/>
            <a:ext cx="1486274" cy="513846"/>
          </a:xfrm>
          <a:prstGeom prst="rect">
            <a:avLst/>
          </a:prstGeom>
          <a:noFill/>
          <a:ln>
            <a:noFill/>
          </a:ln>
        </p:spPr>
      </p:pic>
      <p:pic>
        <p:nvPicPr>
          <p:cNvPr id="527" name="Google Shape;527;p46"/>
          <p:cNvPicPr preferRelativeResize="0"/>
          <p:nvPr/>
        </p:nvPicPr>
        <p:blipFill>
          <a:blip r:embed="rId5">
            <a:alphaModFix/>
          </a:blip>
          <a:stretch>
            <a:fillRect/>
          </a:stretch>
        </p:blipFill>
        <p:spPr>
          <a:xfrm>
            <a:off x="5530250" y="3517972"/>
            <a:ext cx="1486250" cy="1107877"/>
          </a:xfrm>
          <a:prstGeom prst="rect">
            <a:avLst/>
          </a:prstGeom>
          <a:noFill/>
          <a:ln>
            <a:noFill/>
          </a:ln>
        </p:spPr>
      </p:pic>
      <p:sp>
        <p:nvSpPr>
          <p:cNvPr id="528" name="Google Shape;528;p46"/>
          <p:cNvSpPr txBox="1">
            <a:spLocks noGrp="1"/>
          </p:cNvSpPr>
          <p:nvPr>
            <p:ph type="body" idx="4"/>
          </p:nvPr>
        </p:nvSpPr>
        <p:spPr>
          <a:xfrm>
            <a:off x="314627"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Topic Modeling</a:t>
            </a:r>
            <a:endParaRPr/>
          </a:p>
          <a:p>
            <a:pPr marL="0" lvl="0" indent="0" algn="l" rtl="0">
              <a:spcBef>
                <a:spcPts val="0"/>
              </a:spcBef>
              <a:spcAft>
                <a:spcPts val="0"/>
              </a:spcAft>
              <a:buNone/>
            </a:pPr>
            <a:endParaRPr/>
          </a:p>
          <a:p>
            <a:pPr marL="0" lvl="0" indent="0" algn="l" rtl="0">
              <a:spcBef>
                <a:spcPts val="0"/>
              </a:spcBef>
              <a:spcAft>
                <a:spcPts val="0"/>
              </a:spcAft>
              <a:buNone/>
            </a:pPr>
            <a:r>
              <a:rPr lang="en"/>
              <a:t>Auto-tag web articles</a:t>
            </a:r>
            <a:endParaRPr/>
          </a:p>
          <a:p>
            <a:pPr marL="0" lvl="0" indent="0" algn="l" rtl="0">
              <a:spcBef>
                <a:spcPts val="0"/>
              </a:spcBef>
              <a:spcAft>
                <a:spcPts val="0"/>
              </a:spcAft>
              <a:buNone/>
            </a:pPr>
            <a:endParaRPr/>
          </a:p>
          <a:p>
            <a:pPr marL="0" lvl="0" indent="0" algn="l" rtl="0">
              <a:spcBef>
                <a:spcPts val="0"/>
              </a:spcBef>
              <a:spcAft>
                <a:spcPts val="0"/>
              </a:spcAft>
              <a:buNone/>
            </a:pPr>
            <a:r>
              <a:rPr lang="en"/>
              <a:t>Attributes in product reviews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29" name="Google Shape;529;p46"/>
          <p:cNvSpPr/>
          <p:nvPr/>
        </p:nvSpPr>
        <p:spPr>
          <a:xfrm>
            <a:off x="294950" y="3322275"/>
            <a:ext cx="17082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530" name="Google Shape;530;p46"/>
          <p:cNvPicPr preferRelativeResize="0"/>
          <p:nvPr/>
        </p:nvPicPr>
        <p:blipFill>
          <a:blip r:embed="rId6">
            <a:alphaModFix/>
          </a:blip>
          <a:stretch>
            <a:fillRect/>
          </a:stretch>
        </p:blipFill>
        <p:spPr>
          <a:xfrm>
            <a:off x="414725" y="3674205"/>
            <a:ext cx="1486251" cy="808733"/>
          </a:xfrm>
          <a:prstGeom prst="rect">
            <a:avLst/>
          </a:prstGeom>
          <a:noFill/>
          <a:ln>
            <a:noFill/>
          </a:ln>
        </p:spPr>
      </p:pic>
      <p:sp>
        <p:nvSpPr>
          <p:cNvPr id="531" name="Google Shape;531;p46"/>
          <p:cNvSpPr/>
          <p:nvPr/>
        </p:nvSpPr>
        <p:spPr>
          <a:xfrm>
            <a:off x="7149200" y="3323475"/>
            <a:ext cx="1708200" cy="1510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32" name="Google Shape;532;p46"/>
          <p:cNvSpPr txBox="1">
            <a:spLocks noGrp="1"/>
          </p:cNvSpPr>
          <p:nvPr>
            <p:ph type="body" idx="2"/>
          </p:nvPr>
        </p:nvSpPr>
        <p:spPr>
          <a:xfrm>
            <a:off x="7147343" y="1431975"/>
            <a:ext cx="1688400" cy="18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Multimodal (NLP+)</a:t>
            </a:r>
            <a:endParaRPr b="1"/>
          </a:p>
          <a:p>
            <a:pPr marL="0" lvl="0" indent="0" algn="l" rtl="0">
              <a:spcBef>
                <a:spcPts val="0"/>
              </a:spcBef>
              <a:spcAft>
                <a:spcPts val="0"/>
              </a:spcAft>
              <a:buNone/>
            </a:pPr>
            <a:endParaRPr/>
          </a:p>
          <a:p>
            <a:pPr marL="0" lvl="0" indent="0" algn="l" rtl="0">
              <a:spcBef>
                <a:spcPts val="0"/>
              </a:spcBef>
              <a:spcAft>
                <a:spcPts val="0"/>
              </a:spcAft>
              <a:buNone/>
            </a:pPr>
            <a:r>
              <a:rPr lang="en"/>
              <a:t>Applications combining text and images (or other modalities)</a:t>
            </a:r>
            <a:endParaRPr/>
          </a:p>
          <a:p>
            <a:pPr marL="0" lvl="0" indent="0" algn="l" rtl="0">
              <a:spcBef>
                <a:spcPts val="0"/>
              </a:spcBef>
              <a:spcAft>
                <a:spcPts val="0"/>
              </a:spcAft>
              <a:buNone/>
            </a:pPr>
            <a:endParaRPr/>
          </a:p>
          <a:p>
            <a:pPr marL="0" lvl="0" indent="0" algn="l" rtl="0">
              <a:spcBef>
                <a:spcPts val="0"/>
              </a:spcBef>
              <a:spcAft>
                <a:spcPts val="0"/>
              </a:spcAft>
              <a:buNone/>
            </a:pPr>
            <a:r>
              <a:rPr lang="en"/>
              <a:t>Multimodal LLMs</a:t>
            </a:r>
            <a:endParaRPr/>
          </a:p>
        </p:txBody>
      </p:sp>
      <p:pic>
        <p:nvPicPr>
          <p:cNvPr id="533" name="Google Shape;533;p46"/>
          <p:cNvPicPr preferRelativeResize="0"/>
          <p:nvPr/>
        </p:nvPicPr>
        <p:blipFill>
          <a:blip r:embed="rId7">
            <a:alphaModFix/>
          </a:blip>
          <a:stretch>
            <a:fillRect/>
          </a:stretch>
        </p:blipFill>
        <p:spPr>
          <a:xfrm>
            <a:off x="7253325" y="3724076"/>
            <a:ext cx="1486251" cy="48197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00"/>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60</a:t>
            </a:fld>
            <a:endParaRPr>
              <a:solidFill>
                <a:schemeClr val="dk1"/>
              </a:solidFill>
            </a:endParaRPr>
          </a:p>
        </p:txBody>
      </p:sp>
      <p:sp>
        <p:nvSpPr>
          <p:cNvPr id="1036" name="Google Shape;1036;p100"/>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Word2Vec</a:t>
            </a:r>
            <a:endParaRPr sz="3400">
              <a:latin typeface="Lexend"/>
              <a:ea typeface="Lexend"/>
              <a:cs typeface="Lexend"/>
              <a:sym typeface="Lexend"/>
            </a:endParaRPr>
          </a:p>
        </p:txBody>
      </p:sp>
      <p:pic>
        <p:nvPicPr>
          <p:cNvPr id="1037" name="Google Shape;1037;p100"/>
          <p:cNvPicPr preferRelativeResize="0"/>
          <p:nvPr/>
        </p:nvPicPr>
        <p:blipFill>
          <a:blip r:embed="rId3">
            <a:alphaModFix/>
          </a:blip>
          <a:stretch>
            <a:fillRect/>
          </a:stretch>
        </p:blipFill>
        <p:spPr>
          <a:xfrm>
            <a:off x="2477775" y="1821050"/>
            <a:ext cx="4188450" cy="3052800"/>
          </a:xfrm>
          <a:prstGeom prst="rect">
            <a:avLst/>
          </a:prstGeom>
          <a:noFill/>
          <a:ln>
            <a:noFill/>
          </a:ln>
        </p:spPr>
      </p:pic>
      <p:sp>
        <p:nvSpPr>
          <p:cNvPr id="1038" name="Google Shape;1038;p100"/>
          <p:cNvSpPr txBox="1"/>
          <p:nvPr/>
        </p:nvSpPr>
        <p:spPr>
          <a:xfrm>
            <a:off x="356200" y="1274750"/>
            <a:ext cx="273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Lexend"/>
                <a:ea typeface="Lexend"/>
                <a:cs typeface="Lexend"/>
                <a:sym typeface="Lexend"/>
              </a:rPr>
              <a:t>input = words are one-hot encoded vectors (sparse, high-dimensional)</a:t>
            </a:r>
            <a:endParaRPr>
              <a:solidFill>
                <a:schemeClr val="lt2"/>
              </a:solidFill>
              <a:latin typeface="Lexend"/>
              <a:ea typeface="Lexend"/>
              <a:cs typeface="Lexend"/>
              <a:sym typeface="Lexend"/>
            </a:endParaRPr>
          </a:p>
        </p:txBody>
      </p:sp>
      <p:sp>
        <p:nvSpPr>
          <p:cNvPr id="1039" name="Google Shape;1039;p100"/>
          <p:cNvSpPr txBox="1"/>
          <p:nvPr/>
        </p:nvSpPr>
        <p:spPr>
          <a:xfrm>
            <a:off x="3170050" y="113407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Lexend"/>
                <a:ea typeface="Lexend"/>
                <a:cs typeface="Lexend"/>
                <a:sym typeface="Lexend"/>
              </a:rPr>
              <a:t>embedding layer transforms these into dense, lower-dimensional vectors</a:t>
            </a:r>
            <a:endParaRPr>
              <a:solidFill>
                <a:schemeClr val="lt2"/>
              </a:solidFill>
              <a:latin typeface="Lexend"/>
              <a:ea typeface="Lexend"/>
              <a:cs typeface="Lexend"/>
              <a:sym typeface="Lexen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pic>
        <p:nvPicPr>
          <p:cNvPr id="1044" name="Google Shape;1044;p101"/>
          <p:cNvPicPr preferRelativeResize="0"/>
          <p:nvPr/>
        </p:nvPicPr>
        <p:blipFill>
          <a:blip r:embed="rId3">
            <a:alphaModFix/>
          </a:blip>
          <a:stretch>
            <a:fillRect/>
          </a:stretch>
        </p:blipFill>
        <p:spPr>
          <a:xfrm>
            <a:off x="252975" y="1214788"/>
            <a:ext cx="4479751" cy="2611376"/>
          </a:xfrm>
          <a:prstGeom prst="rect">
            <a:avLst/>
          </a:prstGeom>
          <a:noFill/>
          <a:ln>
            <a:noFill/>
          </a:ln>
        </p:spPr>
      </p:pic>
      <p:pic>
        <p:nvPicPr>
          <p:cNvPr id="1045" name="Google Shape;1045;p101"/>
          <p:cNvPicPr preferRelativeResize="0"/>
          <p:nvPr/>
        </p:nvPicPr>
        <p:blipFill>
          <a:blip r:embed="rId4">
            <a:alphaModFix/>
          </a:blip>
          <a:stretch>
            <a:fillRect/>
          </a:stretch>
        </p:blipFill>
        <p:spPr>
          <a:xfrm>
            <a:off x="4372575" y="1214788"/>
            <a:ext cx="2863879" cy="2611376"/>
          </a:xfrm>
          <a:prstGeom prst="rect">
            <a:avLst/>
          </a:prstGeom>
          <a:noFill/>
          <a:ln>
            <a:noFill/>
          </a:ln>
        </p:spPr>
      </p:pic>
      <p:sp>
        <p:nvSpPr>
          <p:cNvPr id="1046" name="Google Shape;1046;p101"/>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Word2Vec - CBOW</a:t>
            </a:r>
            <a:endParaRPr sz="3400">
              <a:latin typeface="Lexend"/>
              <a:ea typeface="Lexend"/>
              <a:cs typeface="Lexend"/>
              <a:sym typeface="Lexend"/>
            </a:endParaRPr>
          </a:p>
        </p:txBody>
      </p:sp>
      <p:sp>
        <p:nvSpPr>
          <p:cNvPr id="1047" name="Google Shape;1047;p101"/>
          <p:cNvSpPr txBox="1"/>
          <p:nvPr/>
        </p:nvSpPr>
        <p:spPr>
          <a:xfrm>
            <a:off x="473275" y="3982650"/>
            <a:ext cx="4581000" cy="6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Input layer = 2*window_length</a:t>
            </a:r>
            <a:endParaRPr sz="1200">
              <a:solidFill>
                <a:schemeClr val="dk1"/>
              </a:solidFill>
              <a:latin typeface="Lexend"/>
              <a:ea typeface="Lexend"/>
              <a:cs typeface="Lexend"/>
              <a:sym typeface="Lexend"/>
            </a:endParaRPr>
          </a:p>
          <a:p>
            <a:pPr marL="0" lvl="0" indent="0" algn="l" rtl="0">
              <a:spcBef>
                <a:spcPts val="0"/>
              </a:spcBef>
              <a:spcAft>
                <a:spcPts val="0"/>
              </a:spcAft>
              <a:buNone/>
            </a:pPr>
            <a:r>
              <a:rPr lang="en" sz="1200">
                <a:solidFill>
                  <a:schemeClr val="dk1"/>
                </a:solidFill>
                <a:latin typeface="Lexend"/>
                <a:ea typeface="Lexend"/>
                <a:cs typeface="Lexend"/>
                <a:sym typeface="Lexend"/>
              </a:rPr>
              <a:t>window_size = 2</a:t>
            </a:r>
            <a:endParaRPr sz="1200">
              <a:solidFill>
                <a:schemeClr val="dk1"/>
              </a:solidFill>
              <a:latin typeface="Lexend"/>
              <a:ea typeface="Lexend"/>
              <a:cs typeface="Lexend"/>
              <a:sym typeface="Lexend"/>
            </a:endParaRPr>
          </a:p>
          <a:p>
            <a:pPr marL="0" lvl="0" indent="0" algn="l" rtl="0">
              <a:spcBef>
                <a:spcPts val="0"/>
              </a:spcBef>
              <a:spcAft>
                <a:spcPts val="0"/>
              </a:spcAft>
              <a:buNone/>
            </a:pPr>
            <a:endParaRPr sz="1200">
              <a:solidFill>
                <a:schemeClr val="dk1"/>
              </a:solidFill>
              <a:latin typeface="Lexend"/>
              <a:ea typeface="Lexend"/>
              <a:cs typeface="Lexend"/>
              <a:sym typeface="Lexend"/>
            </a:endParaRPr>
          </a:p>
          <a:p>
            <a:pPr marL="0" lvl="0" indent="0" algn="l" rtl="0">
              <a:spcBef>
                <a:spcPts val="0"/>
              </a:spcBef>
              <a:spcAft>
                <a:spcPts val="0"/>
              </a:spcAft>
              <a:buNone/>
            </a:pPr>
            <a:r>
              <a:rPr lang="en" sz="1200">
                <a:solidFill>
                  <a:schemeClr val="dk1"/>
                </a:solidFill>
                <a:latin typeface="Lexend"/>
                <a:ea typeface="Lexend"/>
                <a:cs typeface="Lexend"/>
                <a:sym typeface="Lexend"/>
              </a:rPr>
              <a:t>Don’t </a:t>
            </a:r>
            <a:r>
              <a:rPr lang="en" sz="1200">
                <a:solidFill>
                  <a:schemeClr val="dk1"/>
                </a:solidFill>
                <a:highlight>
                  <a:srgbClr val="D9D2E9"/>
                </a:highlight>
                <a:latin typeface="Lexend"/>
                <a:ea typeface="Lexend"/>
                <a:cs typeface="Lexend"/>
                <a:sym typeface="Lexend"/>
              </a:rPr>
              <a:t>you think</a:t>
            </a:r>
            <a:r>
              <a:rPr lang="en" sz="1200">
                <a:solidFill>
                  <a:schemeClr val="dk1"/>
                </a:solidFill>
                <a:latin typeface="Lexend"/>
                <a:ea typeface="Lexend"/>
                <a:cs typeface="Lexend"/>
                <a:sym typeface="Lexend"/>
              </a:rPr>
              <a:t> </a:t>
            </a:r>
            <a:r>
              <a:rPr lang="en" sz="1200">
                <a:solidFill>
                  <a:schemeClr val="dk1"/>
                </a:solidFill>
                <a:highlight>
                  <a:srgbClr val="C9DAF8"/>
                </a:highlight>
                <a:latin typeface="Lexend"/>
                <a:ea typeface="Lexend"/>
                <a:cs typeface="Lexend"/>
                <a:sym typeface="Lexend"/>
              </a:rPr>
              <a:t>deep</a:t>
            </a:r>
            <a:r>
              <a:rPr lang="en" sz="1200">
                <a:solidFill>
                  <a:schemeClr val="dk1"/>
                </a:solidFill>
                <a:latin typeface="Lexend"/>
                <a:ea typeface="Lexend"/>
                <a:cs typeface="Lexend"/>
                <a:sym typeface="Lexend"/>
              </a:rPr>
              <a:t> </a:t>
            </a:r>
            <a:r>
              <a:rPr lang="en" sz="1200">
                <a:solidFill>
                  <a:schemeClr val="dk1"/>
                </a:solidFill>
                <a:highlight>
                  <a:srgbClr val="D9D2E9"/>
                </a:highlight>
                <a:latin typeface="Lexend"/>
                <a:ea typeface="Lexend"/>
                <a:cs typeface="Lexend"/>
                <a:sym typeface="Lexend"/>
              </a:rPr>
              <a:t>learning is</a:t>
            </a:r>
            <a:r>
              <a:rPr lang="en" sz="1200">
                <a:solidFill>
                  <a:schemeClr val="dk1"/>
                </a:solidFill>
                <a:latin typeface="Lexend"/>
                <a:ea typeface="Lexend"/>
                <a:cs typeface="Lexend"/>
                <a:sym typeface="Lexend"/>
              </a:rPr>
              <a:t> very fun?</a:t>
            </a:r>
            <a:endParaRPr sz="1200">
              <a:solidFill>
                <a:schemeClr val="dk1"/>
              </a:solidFill>
              <a:latin typeface="Lexend"/>
              <a:ea typeface="Lexend"/>
              <a:cs typeface="Lexend"/>
              <a:sym typeface="Lexend"/>
            </a:endParaRPr>
          </a:p>
        </p:txBody>
      </p:sp>
      <p:sp>
        <p:nvSpPr>
          <p:cNvPr id="1048" name="Google Shape;1048;p101"/>
          <p:cNvSpPr txBox="1"/>
          <p:nvPr/>
        </p:nvSpPr>
        <p:spPr>
          <a:xfrm>
            <a:off x="5810875" y="245600"/>
            <a:ext cx="273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Lexend"/>
                <a:ea typeface="Lexend"/>
                <a:cs typeface="Lexend"/>
                <a:sym typeface="Lexend"/>
              </a:rPr>
              <a:t>input = words are one-hot encoded vectors (sparse, high-dimensional)</a:t>
            </a:r>
            <a:endParaRPr>
              <a:solidFill>
                <a:schemeClr val="lt2"/>
              </a:solidFill>
              <a:latin typeface="Lexend"/>
              <a:ea typeface="Lexend"/>
              <a:cs typeface="Lexend"/>
              <a:sym typeface="Lexend"/>
            </a:endParaRPr>
          </a:p>
        </p:txBody>
      </p:sp>
      <p:sp>
        <p:nvSpPr>
          <p:cNvPr id="1049" name="Google Shape;1049;p101"/>
          <p:cNvSpPr txBox="1"/>
          <p:nvPr/>
        </p:nvSpPr>
        <p:spPr>
          <a:xfrm>
            <a:off x="7304475" y="1580575"/>
            <a:ext cx="1839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Lexend"/>
                <a:ea typeface="Lexend"/>
                <a:cs typeface="Lexend"/>
                <a:sym typeface="Lexend"/>
              </a:rPr>
              <a:t>embedding layer transforms these into dense, lower-dimensional vectors</a:t>
            </a:r>
            <a:endParaRPr>
              <a:solidFill>
                <a:schemeClr val="lt2"/>
              </a:solidFill>
              <a:latin typeface="Lexend"/>
              <a:ea typeface="Lexend"/>
              <a:cs typeface="Lexend"/>
              <a:sym typeface="Lexend"/>
            </a:endParaRPr>
          </a:p>
        </p:txBody>
      </p:sp>
      <p:sp>
        <p:nvSpPr>
          <p:cNvPr id="1050" name="Google Shape;1050;p101"/>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61</a:t>
            </a:fld>
            <a:endParaRPr>
              <a:solidFill>
                <a:schemeClr val="dk1"/>
              </a:solidFill>
            </a:endParaRPr>
          </a:p>
        </p:txBody>
      </p:sp>
      <p:sp>
        <p:nvSpPr>
          <p:cNvPr id="1051" name="Google Shape;1051;p101"/>
          <p:cNvSpPr txBox="1"/>
          <p:nvPr/>
        </p:nvSpPr>
        <p:spPr>
          <a:xfrm>
            <a:off x="6926450" y="3807600"/>
            <a:ext cx="2102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Lexend"/>
                <a:ea typeface="Lexend"/>
                <a:cs typeface="Lexend"/>
                <a:sym typeface="Lexend"/>
              </a:rPr>
              <a:t>predicting probabilities over vocabulary (7834 tokens in vocabulary)</a:t>
            </a:r>
            <a:endParaRPr>
              <a:solidFill>
                <a:schemeClr val="lt2"/>
              </a:solidFill>
              <a:latin typeface="Lexend"/>
              <a:ea typeface="Lexend"/>
              <a:cs typeface="Lexend"/>
              <a:sym typeface="Lexen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02"/>
          <p:cNvPicPr preferRelativeResize="0"/>
          <p:nvPr/>
        </p:nvPicPr>
        <p:blipFill>
          <a:blip r:embed="rId3">
            <a:alphaModFix/>
          </a:blip>
          <a:stretch>
            <a:fillRect/>
          </a:stretch>
        </p:blipFill>
        <p:spPr>
          <a:xfrm>
            <a:off x="252975" y="1214788"/>
            <a:ext cx="4479751" cy="2611376"/>
          </a:xfrm>
          <a:prstGeom prst="rect">
            <a:avLst/>
          </a:prstGeom>
          <a:noFill/>
          <a:ln>
            <a:noFill/>
          </a:ln>
        </p:spPr>
      </p:pic>
      <p:pic>
        <p:nvPicPr>
          <p:cNvPr id="1057" name="Google Shape;1057;p102"/>
          <p:cNvPicPr preferRelativeResize="0"/>
          <p:nvPr/>
        </p:nvPicPr>
        <p:blipFill>
          <a:blip r:embed="rId4">
            <a:alphaModFix/>
          </a:blip>
          <a:stretch>
            <a:fillRect/>
          </a:stretch>
        </p:blipFill>
        <p:spPr>
          <a:xfrm>
            <a:off x="4372575" y="1214788"/>
            <a:ext cx="2863879" cy="2611376"/>
          </a:xfrm>
          <a:prstGeom prst="rect">
            <a:avLst/>
          </a:prstGeom>
          <a:noFill/>
          <a:ln>
            <a:noFill/>
          </a:ln>
        </p:spPr>
      </p:pic>
      <p:sp>
        <p:nvSpPr>
          <p:cNvPr id="1058" name="Google Shape;1058;p102"/>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Word2Vec - CBOW</a:t>
            </a:r>
            <a:endParaRPr sz="3400">
              <a:latin typeface="Lexend"/>
              <a:ea typeface="Lexend"/>
              <a:cs typeface="Lexend"/>
              <a:sym typeface="Lexend"/>
            </a:endParaRPr>
          </a:p>
        </p:txBody>
      </p:sp>
      <p:sp>
        <p:nvSpPr>
          <p:cNvPr id="1059" name="Google Shape;1059;p102"/>
          <p:cNvSpPr txBox="1"/>
          <p:nvPr/>
        </p:nvSpPr>
        <p:spPr>
          <a:xfrm>
            <a:off x="252975" y="3982675"/>
            <a:ext cx="8902800" cy="985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595959"/>
              </a:buClr>
              <a:buSzPts val="1300"/>
              <a:buFont typeface="Lexend"/>
              <a:buChar char="-"/>
            </a:pPr>
            <a:r>
              <a:rPr lang="en" sz="1300">
                <a:solidFill>
                  <a:srgbClr val="595959"/>
                </a:solidFill>
                <a:latin typeface="Lexend"/>
                <a:ea typeface="Lexend"/>
                <a:cs typeface="Lexend"/>
                <a:sym typeface="Lexend"/>
              </a:rPr>
              <a:t>CBOW assumes all context words contribute equally to predicting the target</a:t>
            </a:r>
            <a:endParaRPr sz="1300">
              <a:solidFill>
                <a:srgbClr val="595959"/>
              </a:solidFill>
              <a:latin typeface="Lexend"/>
              <a:ea typeface="Lexend"/>
              <a:cs typeface="Lexend"/>
              <a:sym typeface="Lexend"/>
            </a:endParaRPr>
          </a:p>
          <a:p>
            <a:pPr marL="457200" lvl="0" indent="-311150" algn="l" rtl="0">
              <a:spcBef>
                <a:spcPts val="0"/>
              </a:spcBef>
              <a:spcAft>
                <a:spcPts val="0"/>
              </a:spcAft>
              <a:buClr>
                <a:srgbClr val="595959"/>
              </a:buClr>
              <a:buSzPts val="1300"/>
              <a:buFont typeface="Lexend"/>
              <a:buChar char="-"/>
            </a:pPr>
            <a:r>
              <a:rPr lang="en" sz="1300">
                <a:solidFill>
                  <a:srgbClr val="595959"/>
                </a:solidFill>
                <a:latin typeface="Lexend"/>
                <a:ea typeface="Lexend"/>
                <a:cs typeface="Lexend"/>
                <a:sym typeface="Lexend"/>
              </a:rPr>
              <a:t>Averaging creates a fixed-size representation regardless of window size</a:t>
            </a:r>
            <a:endParaRPr sz="1300">
              <a:solidFill>
                <a:srgbClr val="595959"/>
              </a:solidFill>
              <a:latin typeface="Lexend"/>
              <a:ea typeface="Lexend"/>
              <a:cs typeface="Lexend"/>
              <a:sym typeface="Lexend"/>
            </a:endParaRPr>
          </a:p>
          <a:p>
            <a:pPr marL="457200" lvl="0" indent="-311150" algn="l" rtl="0">
              <a:spcBef>
                <a:spcPts val="0"/>
              </a:spcBef>
              <a:spcAft>
                <a:spcPts val="0"/>
              </a:spcAft>
              <a:buClr>
                <a:srgbClr val="595959"/>
              </a:buClr>
              <a:buSzPts val="1300"/>
              <a:buFont typeface="Lexend"/>
              <a:buChar char="-"/>
            </a:pPr>
            <a:r>
              <a:rPr lang="en" sz="1300">
                <a:solidFill>
                  <a:srgbClr val="595959"/>
                </a:solidFill>
                <a:latin typeface="Lexend"/>
                <a:ea typeface="Lexend"/>
                <a:cs typeface="Lexend"/>
                <a:sym typeface="Lexend"/>
              </a:rPr>
              <a:t>Helps capture the general context rather than specific word positions</a:t>
            </a:r>
            <a:endParaRPr sz="1300">
              <a:solidFill>
                <a:srgbClr val="595959"/>
              </a:solidFill>
              <a:latin typeface="Lexend"/>
              <a:ea typeface="Lexend"/>
              <a:cs typeface="Lexend"/>
              <a:sym typeface="Lexend"/>
            </a:endParaRPr>
          </a:p>
          <a:p>
            <a:pPr marL="457200" lvl="0" indent="-311150" algn="l" rtl="0">
              <a:spcBef>
                <a:spcPts val="0"/>
              </a:spcBef>
              <a:spcAft>
                <a:spcPts val="0"/>
              </a:spcAft>
              <a:buClr>
                <a:srgbClr val="595959"/>
              </a:buClr>
              <a:buSzPts val="1300"/>
              <a:buFont typeface="Lexend"/>
              <a:buChar char="-"/>
            </a:pPr>
            <a:r>
              <a:rPr lang="en" sz="1300">
                <a:solidFill>
                  <a:srgbClr val="595959"/>
                </a:solidFill>
                <a:latin typeface="Lexend"/>
                <a:ea typeface="Lexend"/>
                <a:cs typeface="Lexend"/>
                <a:sym typeface="Lexend"/>
              </a:rPr>
              <a:t>Makes the model more robust to word order variations</a:t>
            </a:r>
            <a:endParaRPr sz="1300">
              <a:solidFill>
                <a:srgbClr val="595959"/>
              </a:solidFill>
              <a:latin typeface="Lexend"/>
              <a:ea typeface="Lexend"/>
              <a:cs typeface="Lexend"/>
              <a:sym typeface="Lexend"/>
            </a:endParaRPr>
          </a:p>
        </p:txBody>
      </p:sp>
      <p:sp>
        <p:nvSpPr>
          <p:cNvPr id="1060" name="Google Shape;1060;p102"/>
          <p:cNvSpPr txBox="1"/>
          <p:nvPr/>
        </p:nvSpPr>
        <p:spPr>
          <a:xfrm>
            <a:off x="7304475" y="1580575"/>
            <a:ext cx="1839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Lexend"/>
                <a:ea typeface="Lexend"/>
                <a:cs typeface="Lexend"/>
                <a:sym typeface="Lexend"/>
              </a:rPr>
              <a:t>Lambda layer averages context word embeddings</a:t>
            </a:r>
            <a:endParaRPr>
              <a:solidFill>
                <a:schemeClr val="lt2"/>
              </a:solidFill>
              <a:latin typeface="Lexend"/>
              <a:ea typeface="Lexend"/>
              <a:cs typeface="Lexend"/>
              <a:sym typeface="Lexend"/>
            </a:endParaRPr>
          </a:p>
        </p:txBody>
      </p:sp>
      <p:sp>
        <p:nvSpPr>
          <p:cNvPr id="1061" name="Google Shape;1061;p102"/>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62</a:t>
            </a:fld>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103"/>
          <p:cNvPicPr preferRelativeResize="0"/>
          <p:nvPr/>
        </p:nvPicPr>
        <p:blipFill>
          <a:blip r:embed="rId3">
            <a:alphaModFix/>
          </a:blip>
          <a:stretch>
            <a:fillRect/>
          </a:stretch>
        </p:blipFill>
        <p:spPr>
          <a:xfrm>
            <a:off x="252975" y="1214788"/>
            <a:ext cx="4479751" cy="2611376"/>
          </a:xfrm>
          <a:prstGeom prst="rect">
            <a:avLst/>
          </a:prstGeom>
          <a:noFill/>
          <a:ln>
            <a:noFill/>
          </a:ln>
        </p:spPr>
      </p:pic>
      <p:pic>
        <p:nvPicPr>
          <p:cNvPr id="1067" name="Google Shape;1067;p103"/>
          <p:cNvPicPr preferRelativeResize="0"/>
          <p:nvPr/>
        </p:nvPicPr>
        <p:blipFill>
          <a:blip r:embed="rId4">
            <a:alphaModFix/>
          </a:blip>
          <a:stretch>
            <a:fillRect/>
          </a:stretch>
        </p:blipFill>
        <p:spPr>
          <a:xfrm>
            <a:off x="4372575" y="1214788"/>
            <a:ext cx="2863879" cy="2611376"/>
          </a:xfrm>
          <a:prstGeom prst="rect">
            <a:avLst/>
          </a:prstGeom>
          <a:noFill/>
          <a:ln>
            <a:noFill/>
          </a:ln>
        </p:spPr>
      </p:pic>
      <p:sp>
        <p:nvSpPr>
          <p:cNvPr id="1068" name="Google Shape;1068;p103"/>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Word2Vec - CBOW</a:t>
            </a:r>
            <a:endParaRPr sz="3400">
              <a:latin typeface="Lexend"/>
              <a:ea typeface="Lexend"/>
              <a:cs typeface="Lexend"/>
              <a:sym typeface="Lexend"/>
            </a:endParaRPr>
          </a:p>
        </p:txBody>
      </p:sp>
      <p:sp>
        <p:nvSpPr>
          <p:cNvPr id="1069" name="Google Shape;1069;p103"/>
          <p:cNvSpPr txBox="1"/>
          <p:nvPr/>
        </p:nvSpPr>
        <p:spPr>
          <a:xfrm>
            <a:off x="7236450" y="3170050"/>
            <a:ext cx="1839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Lexend"/>
                <a:ea typeface="Lexend"/>
                <a:cs typeface="Lexend"/>
                <a:sym typeface="Lexend"/>
              </a:rPr>
              <a:t>Dense layer acts as a classifier over entire vocabulary </a:t>
            </a:r>
            <a:endParaRPr>
              <a:solidFill>
                <a:schemeClr val="lt2"/>
              </a:solidFill>
              <a:latin typeface="Lexend"/>
              <a:ea typeface="Lexend"/>
              <a:cs typeface="Lexend"/>
              <a:sym typeface="Lexend"/>
            </a:endParaRPr>
          </a:p>
        </p:txBody>
      </p:sp>
      <p:sp>
        <p:nvSpPr>
          <p:cNvPr id="1070" name="Google Shape;1070;p103"/>
          <p:cNvSpPr txBox="1"/>
          <p:nvPr/>
        </p:nvSpPr>
        <p:spPr>
          <a:xfrm>
            <a:off x="431575" y="3982675"/>
            <a:ext cx="79776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Softmax used at dense layer</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Each output represents the probability of that word being the target</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Through training via backpropagation, model learns optimized embeddings for all words in the vocab (loss typically categorical crossentropy)</a:t>
            </a:r>
            <a:endParaRPr>
              <a:solidFill>
                <a:srgbClr val="595959"/>
              </a:solidFill>
              <a:latin typeface="Lexend"/>
              <a:ea typeface="Lexend"/>
              <a:cs typeface="Lexend"/>
              <a:sym typeface="Lexend"/>
            </a:endParaRPr>
          </a:p>
        </p:txBody>
      </p:sp>
      <p:sp>
        <p:nvSpPr>
          <p:cNvPr id="1071" name="Google Shape;1071;p103"/>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63</a:t>
            </a:fld>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pic>
        <p:nvPicPr>
          <p:cNvPr id="1076" name="Google Shape;1076;p104"/>
          <p:cNvPicPr preferRelativeResize="0"/>
          <p:nvPr/>
        </p:nvPicPr>
        <p:blipFill>
          <a:blip r:embed="rId3">
            <a:alphaModFix/>
          </a:blip>
          <a:stretch>
            <a:fillRect/>
          </a:stretch>
        </p:blipFill>
        <p:spPr>
          <a:xfrm>
            <a:off x="252975" y="1214788"/>
            <a:ext cx="4479751" cy="2611376"/>
          </a:xfrm>
          <a:prstGeom prst="rect">
            <a:avLst/>
          </a:prstGeom>
          <a:noFill/>
          <a:ln>
            <a:noFill/>
          </a:ln>
        </p:spPr>
      </p:pic>
      <p:pic>
        <p:nvPicPr>
          <p:cNvPr id="1077" name="Google Shape;1077;p104"/>
          <p:cNvPicPr preferRelativeResize="0"/>
          <p:nvPr/>
        </p:nvPicPr>
        <p:blipFill>
          <a:blip r:embed="rId4">
            <a:alphaModFix/>
          </a:blip>
          <a:stretch>
            <a:fillRect/>
          </a:stretch>
        </p:blipFill>
        <p:spPr>
          <a:xfrm>
            <a:off x="4372575" y="1214788"/>
            <a:ext cx="2863879" cy="2611376"/>
          </a:xfrm>
          <a:prstGeom prst="rect">
            <a:avLst/>
          </a:prstGeom>
          <a:noFill/>
          <a:ln>
            <a:noFill/>
          </a:ln>
        </p:spPr>
      </p:pic>
      <p:sp>
        <p:nvSpPr>
          <p:cNvPr id="1078" name="Google Shape;1078;p104"/>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Word2Vec - CBOW</a:t>
            </a:r>
            <a:endParaRPr sz="3400">
              <a:latin typeface="Lexend"/>
              <a:ea typeface="Lexend"/>
              <a:cs typeface="Lexend"/>
              <a:sym typeface="Lexend"/>
            </a:endParaRPr>
          </a:p>
        </p:txBody>
      </p:sp>
      <p:sp>
        <p:nvSpPr>
          <p:cNvPr id="1079" name="Google Shape;1079;p104"/>
          <p:cNvSpPr txBox="1"/>
          <p:nvPr/>
        </p:nvSpPr>
        <p:spPr>
          <a:xfrm>
            <a:off x="431575" y="3982675"/>
            <a:ext cx="797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595959"/>
                </a:solidFill>
                <a:latin typeface="Lexend"/>
                <a:ea typeface="Lexend"/>
                <a:cs typeface="Lexend"/>
                <a:sym typeface="Lexend"/>
              </a:rPr>
              <a:t>Getting embeddings:</a:t>
            </a:r>
            <a:endParaRPr b="1">
              <a:solidFill>
                <a:srgbClr val="595959"/>
              </a:solidFill>
              <a:latin typeface="Lexend"/>
              <a:ea typeface="Lexend"/>
              <a:cs typeface="Lexend"/>
              <a:sym typeface="Lexend"/>
            </a:endParaRPr>
          </a:p>
          <a:p>
            <a:pPr marL="0" lvl="0" indent="0" algn="l" rtl="0">
              <a:spcBef>
                <a:spcPts val="0"/>
              </a:spcBef>
              <a:spcAft>
                <a:spcPts val="0"/>
              </a:spcAft>
              <a:buNone/>
            </a:pPr>
            <a:r>
              <a:rPr lang="en">
                <a:solidFill>
                  <a:srgbClr val="595959"/>
                </a:solidFill>
                <a:latin typeface="Lexend"/>
                <a:ea typeface="Lexend"/>
                <a:cs typeface="Lexend"/>
                <a:sym typeface="Lexend"/>
              </a:rPr>
              <a:t>Directly extract weights of embedding layer = word embeddings</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a:solidFill>
                  <a:srgbClr val="595959"/>
                </a:solidFill>
                <a:latin typeface="Lexend"/>
                <a:ea typeface="Lexend"/>
                <a:cs typeface="Lexend"/>
                <a:sym typeface="Lexend"/>
              </a:rPr>
              <a:t>Why does this work? We are NOT using nonlinear activations!</a:t>
            </a:r>
            <a:endParaRPr>
              <a:solidFill>
                <a:srgbClr val="595959"/>
              </a:solidFill>
              <a:latin typeface="Lexend"/>
              <a:ea typeface="Lexend"/>
              <a:cs typeface="Lexend"/>
              <a:sym typeface="Lexend"/>
            </a:endParaRPr>
          </a:p>
        </p:txBody>
      </p:sp>
      <p:sp>
        <p:nvSpPr>
          <p:cNvPr id="1080" name="Google Shape;1080;p104"/>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64</a:t>
            </a:fld>
            <a:endParaRPr>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98B4D9-6098-404B-0DE0-7826B18AF8AC}"/>
              </a:ext>
            </a:extLst>
          </p:cNvPr>
          <p:cNvSpPr txBox="1"/>
          <p:nvPr/>
        </p:nvSpPr>
        <p:spPr>
          <a:xfrm>
            <a:off x="350873" y="219110"/>
            <a:ext cx="8314661" cy="3323987"/>
          </a:xfrm>
          <a:prstGeom prst="rect">
            <a:avLst/>
          </a:prstGeom>
          <a:noFill/>
        </p:spPr>
        <p:txBody>
          <a:bodyPr wrap="square">
            <a:spAutoFit/>
          </a:bodyPr>
          <a:lstStyle/>
          <a:p>
            <a:pPr>
              <a:buNone/>
            </a:pPr>
            <a:r>
              <a:rPr lang="en-US" dirty="0"/>
              <a:t>Word2Vec:</a:t>
            </a:r>
          </a:p>
          <a:p>
            <a:pPr>
              <a:buNone/>
            </a:pPr>
            <a:r>
              <a:rPr lang="en-US" dirty="0"/>
              <a:t>Input → Linear → Linear → </a:t>
            </a:r>
            <a:r>
              <a:rPr lang="en-US" dirty="0" err="1"/>
              <a:t>Softmax</a:t>
            </a:r>
            <a:endParaRPr lang="en-US" dirty="0"/>
          </a:p>
          <a:p>
            <a:pPr>
              <a:buNone/>
            </a:pPr>
            <a:r>
              <a:rPr lang="en-US" dirty="0"/>
              <a:t>No nonlinear activation between embedding and output.</a:t>
            </a:r>
          </a:p>
          <a:p>
            <a:pPr>
              <a:buNone/>
            </a:pPr>
            <a:r>
              <a:rPr lang="en-US" dirty="0"/>
              <a:t>Yet it works because:</a:t>
            </a:r>
          </a:p>
          <a:p>
            <a:pPr>
              <a:buFont typeface="Arial" panose="020B0604020202020204" pitchFamily="34" charset="0"/>
              <a:buChar char="•"/>
            </a:pPr>
            <a:r>
              <a:rPr lang="en-US" dirty="0"/>
              <a:t>The task (predicting context) shapes the embedding space.</a:t>
            </a:r>
          </a:p>
          <a:p>
            <a:pPr>
              <a:buFont typeface="Arial" panose="020B0604020202020204" pitchFamily="34" charset="0"/>
              <a:buChar char="•"/>
            </a:pPr>
            <a:r>
              <a:rPr lang="en-US" dirty="0"/>
              <a:t>It’s more like matrix factorization than deep feature extraction.</a:t>
            </a:r>
          </a:p>
          <a:p>
            <a:r>
              <a:rPr lang="en-US" dirty="0"/>
              <a:t>The model adjusts weights so that:</a:t>
            </a:r>
          </a:p>
          <a:p>
            <a:r>
              <a:rPr lang="en-US" dirty="0"/>
              <a:t>Words appearing in similar contexts get similar embeddings.</a:t>
            </a:r>
          </a:p>
          <a:p>
            <a:r>
              <a:rPr lang="en-US" dirty="0"/>
              <a:t>If:</a:t>
            </a:r>
          </a:p>
          <a:p>
            <a:r>
              <a:rPr lang="en-US" dirty="0"/>
              <a:t>"deep" often appears near "learning"</a:t>
            </a:r>
          </a:p>
          <a:p>
            <a:r>
              <a:rPr lang="en-US" dirty="0"/>
              <a:t>"deep" often appears near "neural"</a:t>
            </a:r>
          </a:p>
          <a:p>
            <a:r>
              <a:rPr lang="en-US" dirty="0"/>
              <a:t>Their embeddings move closer.</a:t>
            </a:r>
          </a:p>
          <a:p>
            <a:r>
              <a:rPr lang="en-US" dirty="0"/>
              <a:t>No nonlinear activation needed.</a:t>
            </a:r>
          </a:p>
          <a:p>
            <a:r>
              <a:rPr lang="en-US" dirty="0"/>
              <a:t>The prediction objective shapes the space.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988922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05"/>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66</a:t>
            </a:fld>
            <a:endParaRPr>
              <a:solidFill>
                <a:schemeClr val="dk1"/>
              </a:solidFill>
            </a:endParaRPr>
          </a:p>
        </p:txBody>
      </p:sp>
      <p:sp>
        <p:nvSpPr>
          <p:cNvPr id="1086" name="Google Shape;1086;p105"/>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Doc2Vec</a:t>
            </a:r>
            <a:endParaRPr sz="3400">
              <a:latin typeface="Lexend"/>
              <a:ea typeface="Lexend"/>
              <a:cs typeface="Lexend"/>
              <a:sym typeface="Lexend"/>
            </a:endParaRPr>
          </a:p>
        </p:txBody>
      </p:sp>
      <p:sp>
        <p:nvSpPr>
          <p:cNvPr id="1087" name="Google Shape;1087;p105"/>
          <p:cNvSpPr txBox="1"/>
          <p:nvPr/>
        </p:nvSpPr>
        <p:spPr>
          <a:xfrm>
            <a:off x="431575" y="1857450"/>
            <a:ext cx="49311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Similar to Word2Vec CBOW</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Adds a paragraph vector to the inputs to capture the topic of the paragraph/document</a:t>
            </a:r>
            <a:endParaRPr sz="1800">
              <a:solidFill>
                <a:srgbClr val="595959"/>
              </a:solidFill>
              <a:latin typeface="Lexend"/>
              <a:ea typeface="Lexend"/>
              <a:cs typeface="Lexend"/>
              <a:sym typeface="Lexend"/>
            </a:endParaRPr>
          </a:p>
        </p:txBody>
      </p:sp>
      <p:pic>
        <p:nvPicPr>
          <p:cNvPr id="1088" name="Google Shape;1088;p105"/>
          <p:cNvPicPr preferRelativeResize="0"/>
          <p:nvPr/>
        </p:nvPicPr>
        <p:blipFill>
          <a:blip r:embed="rId3">
            <a:alphaModFix/>
          </a:blip>
          <a:stretch>
            <a:fillRect/>
          </a:stretch>
        </p:blipFill>
        <p:spPr>
          <a:xfrm>
            <a:off x="5572450" y="1208200"/>
            <a:ext cx="2645335" cy="3804149"/>
          </a:xfrm>
          <a:prstGeom prst="rect">
            <a:avLst/>
          </a:prstGeom>
          <a:noFill/>
          <a:ln>
            <a:noFill/>
          </a:ln>
        </p:spPr>
      </p:pic>
      <p:sp>
        <p:nvSpPr>
          <p:cNvPr id="2" name="Rectangle 1">
            <a:extLst>
              <a:ext uri="{FF2B5EF4-FFF2-40B4-BE49-F238E27FC236}">
                <a16:creationId xmlns:a16="http://schemas.microsoft.com/office/drawing/2014/main" id="{20AF7624-67C8-C2F9-8467-6AA2BB28CC7B}"/>
              </a:ext>
            </a:extLst>
          </p:cNvPr>
          <p:cNvSpPr>
            <a:spLocks noChangeArrowheads="1"/>
          </p:cNvSpPr>
          <p:nvPr/>
        </p:nvSpPr>
        <p:spPr bwMode="auto">
          <a:xfrm flipH="1">
            <a:off x="431576" y="3335436"/>
            <a:ext cx="49310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Each paragraph/doc gets its own learnable vector.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That vector participates in predicting words.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acts like a “memory” of the document’s topic.</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076BBA-556A-6F9E-1BEB-7E9C5B769203}"/>
              </a:ext>
            </a:extLst>
          </p:cNvPr>
          <p:cNvSpPr txBox="1"/>
          <p:nvPr/>
        </p:nvSpPr>
        <p:spPr>
          <a:xfrm>
            <a:off x="552893" y="1880582"/>
            <a:ext cx="6305107" cy="954107"/>
          </a:xfrm>
          <a:prstGeom prst="rect">
            <a:avLst/>
          </a:prstGeom>
          <a:noFill/>
        </p:spPr>
        <p:txBody>
          <a:bodyPr wrap="square">
            <a:spAutoFit/>
          </a:bodyPr>
          <a:lstStyle/>
          <a:p>
            <a:r>
              <a:rPr lang="en-US" dirty="0"/>
              <a:t>Averaging Word2Vec embeddings weakens document representation because it ignores word order and treats all words equally, potentially diluting important information. Doc2Vec learns a dedicated document vector trained to capture global semantic meaning, resulting in a stronger representation.</a:t>
            </a:r>
          </a:p>
        </p:txBody>
      </p:sp>
    </p:spTree>
    <p:extLst>
      <p:ext uri="{BB962C8B-B14F-4D97-AF65-F5344CB8AC3E}">
        <p14:creationId xmlns:p14="http://schemas.microsoft.com/office/powerpoint/2010/main" val="3944912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06"/>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68</a:t>
            </a:fld>
            <a:endParaRPr>
              <a:solidFill>
                <a:schemeClr val="dk1"/>
              </a:solidFill>
            </a:endParaRPr>
          </a:p>
        </p:txBody>
      </p:sp>
      <p:sp>
        <p:nvSpPr>
          <p:cNvPr id="1094" name="Google Shape;1094;p106"/>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GloVe (2014)</a:t>
            </a:r>
            <a:endParaRPr sz="3400">
              <a:latin typeface="Lexend"/>
              <a:ea typeface="Lexend"/>
              <a:cs typeface="Lexend"/>
              <a:sym typeface="Lexend"/>
            </a:endParaRPr>
          </a:p>
        </p:txBody>
      </p:sp>
      <p:sp>
        <p:nvSpPr>
          <p:cNvPr id="1095" name="Google Shape;1095;p106"/>
          <p:cNvSpPr txBox="1"/>
          <p:nvPr/>
        </p:nvSpPr>
        <p:spPr>
          <a:xfrm>
            <a:off x="431575" y="1273300"/>
            <a:ext cx="8221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A matrix factorization based method for learning word embeddings by analyzing word co-occurrence statistics using a log-bilinear regression model (often used as input into NN)</a:t>
            </a:r>
            <a:endParaRPr sz="1600">
              <a:solidFill>
                <a:srgbClr val="595959"/>
              </a:solidFill>
              <a:latin typeface="Lexend"/>
              <a:ea typeface="Lexend"/>
              <a:cs typeface="Lexend"/>
              <a:sym typeface="Lexend"/>
            </a:endParaRPr>
          </a:p>
        </p:txBody>
      </p:sp>
      <p:pic>
        <p:nvPicPr>
          <p:cNvPr id="1096" name="Google Shape;1096;p106"/>
          <p:cNvPicPr preferRelativeResize="0"/>
          <p:nvPr/>
        </p:nvPicPr>
        <p:blipFill>
          <a:blip r:embed="rId3">
            <a:alphaModFix/>
          </a:blip>
          <a:stretch>
            <a:fillRect/>
          </a:stretch>
        </p:blipFill>
        <p:spPr>
          <a:xfrm>
            <a:off x="526750" y="2398225"/>
            <a:ext cx="8295954" cy="2248350"/>
          </a:xfrm>
          <a:prstGeom prst="rect">
            <a:avLst/>
          </a:prstGeom>
          <a:noFill/>
          <a:ln>
            <a:noFill/>
          </a:ln>
        </p:spPr>
      </p:pic>
      <p:sp>
        <p:nvSpPr>
          <p:cNvPr id="1097" name="Google Shape;1097;p106"/>
          <p:cNvSpPr txBox="1"/>
          <p:nvPr/>
        </p:nvSpPr>
        <p:spPr>
          <a:xfrm>
            <a:off x="0" y="4900800"/>
            <a:ext cx="2036100" cy="24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u="sng">
                <a:solidFill>
                  <a:schemeClr val="hlink"/>
                </a:solidFill>
                <a:latin typeface="Lexend"/>
                <a:ea typeface="Lexend"/>
                <a:cs typeface="Lexend"/>
                <a:sym typeface="Lexend"/>
                <a:hlinkClick r:id="rId4"/>
              </a:rPr>
              <a:t>Image Source</a:t>
            </a:r>
            <a:endParaRPr sz="1200">
              <a:solidFill>
                <a:schemeClr val="dk1"/>
              </a:solidFill>
              <a:latin typeface="Lexend"/>
              <a:ea typeface="Lexend"/>
              <a:cs typeface="Lexend"/>
              <a:sym typeface="Lexen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746FFB-DE8E-2E3B-7A24-2DF42C549401}"/>
              </a:ext>
            </a:extLst>
          </p:cNvPr>
          <p:cNvSpPr txBox="1"/>
          <p:nvPr/>
        </p:nvSpPr>
        <p:spPr>
          <a:xfrm>
            <a:off x="435935" y="420270"/>
            <a:ext cx="7549116" cy="4185761"/>
          </a:xfrm>
          <a:prstGeom prst="rect">
            <a:avLst/>
          </a:prstGeom>
          <a:noFill/>
        </p:spPr>
        <p:txBody>
          <a:bodyPr wrap="square">
            <a:spAutoFit/>
          </a:bodyPr>
          <a:lstStyle/>
          <a:p>
            <a:r>
              <a:rPr lang="en-US" dirty="0" err="1"/>
              <a:t>GloVe</a:t>
            </a:r>
            <a:r>
              <a:rPr lang="en-US" dirty="0"/>
              <a:t> (Global Vectors for Word Representation)</a:t>
            </a:r>
          </a:p>
          <a:p>
            <a:endParaRPr lang="en-US" dirty="0"/>
          </a:p>
          <a:p>
            <a:r>
              <a:rPr lang="en-US" dirty="0"/>
              <a:t>👉 Word2Vec = prediction-based</a:t>
            </a:r>
            <a:br>
              <a:rPr lang="en-US" dirty="0"/>
            </a:br>
            <a:r>
              <a:rPr lang="en-US" dirty="0"/>
              <a:t>👉 </a:t>
            </a:r>
            <a:r>
              <a:rPr lang="en-US" dirty="0" err="1"/>
              <a:t>GloVe</a:t>
            </a:r>
            <a:r>
              <a:rPr lang="en-US" dirty="0"/>
              <a:t> = count-based (matrix factorization)</a:t>
            </a:r>
          </a:p>
          <a:p>
            <a:br>
              <a:rPr lang="en-US" dirty="0"/>
            </a:br>
            <a:endParaRPr lang="en-US" dirty="0"/>
          </a:p>
          <a:p>
            <a:r>
              <a:rPr lang="en-US" b="1" dirty="0"/>
              <a:t>🔹 Core Idea</a:t>
            </a:r>
          </a:p>
          <a:p>
            <a:r>
              <a:rPr lang="en-US" dirty="0" err="1"/>
              <a:t>GloVe</a:t>
            </a:r>
            <a:r>
              <a:rPr lang="en-US" dirty="0"/>
              <a:t> builds a </a:t>
            </a:r>
            <a:r>
              <a:rPr lang="en-US" b="1" dirty="0"/>
              <a:t>word co-occurrence matrix</a:t>
            </a:r>
            <a:r>
              <a:rPr lang="en-US" dirty="0"/>
              <a:t>.</a:t>
            </a:r>
          </a:p>
          <a:p>
            <a:r>
              <a:rPr lang="en-US" dirty="0"/>
              <a:t>It counts:</a:t>
            </a:r>
          </a:p>
          <a:p>
            <a:r>
              <a:rPr lang="en-US" dirty="0"/>
              <a:t>How often does word </a:t>
            </a:r>
            <a:r>
              <a:rPr lang="en-US" dirty="0" err="1"/>
              <a:t>i</a:t>
            </a:r>
            <a:r>
              <a:rPr lang="en-US" dirty="0"/>
              <a:t> appear near word j?</a:t>
            </a:r>
          </a:p>
          <a:p>
            <a:r>
              <a:rPr lang="en-US" dirty="0"/>
              <a:t>Example corpus:</a:t>
            </a:r>
          </a:p>
          <a:p>
            <a:r>
              <a:rPr lang="en-US" dirty="0"/>
              <a:t>“I like deep learning”</a:t>
            </a:r>
            <a:br>
              <a:rPr lang="en-US" dirty="0"/>
            </a:br>
            <a:r>
              <a:rPr lang="en-US" dirty="0"/>
              <a:t>The co-occurrence matrix tracks:</a:t>
            </a:r>
          </a:p>
          <a:p>
            <a:r>
              <a:rPr lang="en-US" dirty="0"/>
              <a:t>how often “deep” appears near “learning”</a:t>
            </a:r>
          </a:p>
          <a:p>
            <a:endParaRPr lang="en-US" dirty="0"/>
          </a:p>
          <a:p>
            <a:r>
              <a:rPr lang="en-US" dirty="0" err="1"/>
              <a:t>GloVe</a:t>
            </a:r>
            <a:r>
              <a:rPr lang="en-US" dirty="0"/>
              <a:t> factorizes this large co-occurrence matrix into lower-dimensional word vectors.</a:t>
            </a:r>
          </a:p>
          <a:p>
            <a:r>
              <a:rPr lang="en-US" dirty="0" err="1"/>
              <a:t>GloVe</a:t>
            </a:r>
            <a:r>
              <a:rPr lang="en-US" dirty="0"/>
              <a:t> is a word embedding method that learns vector representations by factorizing a global word co-occurrence matrix. Unlike Word2Vec, which is prediction-based, </a:t>
            </a:r>
            <a:r>
              <a:rPr lang="en-US" dirty="0" err="1"/>
              <a:t>GloVe</a:t>
            </a:r>
            <a:r>
              <a:rPr lang="en-US" dirty="0"/>
              <a:t> uses corpus-wide co-occurrence statistics to learn embeddings that capture semantic relationships.</a:t>
            </a:r>
          </a:p>
        </p:txBody>
      </p:sp>
    </p:spTree>
    <p:extLst>
      <p:ext uri="{BB962C8B-B14F-4D97-AF65-F5344CB8AC3E}">
        <p14:creationId xmlns:p14="http://schemas.microsoft.com/office/powerpoint/2010/main" val="4269992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7"/>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539" name="Google Shape;539;p47"/>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a:t>
            </a:fld>
            <a:endParaRPr>
              <a:solidFill>
                <a:schemeClr val="dk1"/>
              </a:solidFill>
            </a:endParaRPr>
          </a:p>
        </p:txBody>
      </p:sp>
      <p:sp>
        <p:nvSpPr>
          <p:cNvPr id="540" name="Google Shape;540;p47"/>
          <p:cNvSpPr txBox="1"/>
          <p:nvPr/>
        </p:nvSpPr>
        <p:spPr>
          <a:xfrm>
            <a:off x="369575" y="1904425"/>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of the river</a:t>
            </a:r>
            <a:endParaRPr sz="2100">
              <a:solidFill>
                <a:srgbClr val="595959"/>
              </a:solidFill>
              <a:latin typeface="Golos Text"/>
              <a:ea typeface="Golos Text"/>
              <a:cs typeface="Golos Text"/>
              <a:sym typeface="Golos Text"/>
            </a:endParaRPr>
          </a:p>
        </p:txBody>
      </p:sp>
      <p:cxnSp>
        <p:nvCxnSpPr>
          <p:cNvPr id="541" name="Google Shape;541;p47"/>
          <p:cNvCxnSpPr>
            <a:stCxn id="540" idx="3"/>
          </p:cNvCxnSpPr>
          <p:nvPr/>
        </p:nvCxnSpPr>
        <p:spPr>
          <a:xfrm>
            <a:off x="2855975" y="2153875"/>
            <a:ext cx="788400" cy="0"/>
          </a:xfrm>
          <a:prstGeom prst="straightConnector1">
            <a:avLst/>
          </a:prstGeom>
          <a:noFill/>
          <a:ln w="19050" cap="flat" cmpd="sng">
            <a:solidFill>
              <a:srgbClr val="001A57"/>
            </a:solidFill>
            <a:prstDash val="solid"/>
            <a:round/>
            <a:headEnd type="none" w="med" len="med"/>
            <a:tailEnd type="triangle" w="med" len="med"/>
          </a:ln>
        </p:spPr>
      </p:cxnSp>
      <p:sp>
        <p:nvSpPr>
          <p:cNvPr id="542" name="Google Shape;542;p47"/>
          <p:cNvSpPr txBox="1"/>
          <p:nvPr/>
        </p:nvSpPr>
        <p:spPr>
          <a:xfrm>
            <a:off x="3858500" y="1899925"/>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[34, 56, 24, ….. 23, 56]</a:t>
            </a:r>
            <a:endParaRPr sz="1900">
              <a:latin typeface="Courier New"/>
              <a:ea typeface="Courier New"/>
              <a:cs typeface="Courier New"/>
              <a:sym typeface="Courier New"/>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07"/>
          <p:cNvSpPr txBox="1">
            <a:spLocks noGrp="1"/>
          </p:cNvSpPr>
          <p:nvPr>
            <p:ph type="sldNum" idx="4294967295"/>
          </p:nvPr>
        </p:nvSpPr>
        <p:spPr>
          <a:xfrm>
            <a:off x="8500700" y="114300"/>
            <a:ext cx="528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1103" name="Google Shape;1103;p107"/>
          <p:cNvSpPr txBox="1">
            <a:spLocks noGrp="1"/>
          </p:cNvSpPr>
          <p:nvPr>
            <p:ph type="title"/>
          </p:nvPr>
        </p:nvSpPr>
        <p:spPr>
          <a:xfrm>
            <a:off x="1172300" y="801350"/>
            <a:ext cx="4688100" cy="1000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Networks for Natural Language Processing</a:t>
            </a:r>
            <a:endParaRPr/>
          </a:p>
        </p:txBody>
      </p:sp>
      <p:sp>
        <p:nvSpPr>
          <p:cNvPr id="1104" name="Google Shape;1104;p107"/>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1105" name="Google Shape;1105;p107"/>
          <p:cNvSpPr/>
          <p:nvPr/>
        </p:nvSpPr>
        <p:spPr>
          <a:xfrm>
            <a:off x="1172300" y="2303850"/>
            <a:ext cx="5935800" cy="6162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Lexend"/>
                <a:ea typeface="Lexend"/>
                <a:cs typeface="Lexend"/>
                <a:sym typeface="Lexend"/>
              </a:rPr>
              <a:t>Recurrent Neural Networks</a:t>
            </a:r>
            <a:endParaRPr sz="1800">
              <a:latin typeface="Lexend"/>
              <a:ea typeface="Lexend"/>
              <a:cs typeface="Lexend"/>
              <a:sym typeface="Lexen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08"/>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71</a:t>
            </a:fld>
            <a:endParaRPr>
              <a:solidFill>
                <a:schemeClr val="dk1"/>
              </a:solidFill>
            </a:endParaRPr>
          </a:p>
        </p:txBody>
      </p:sp>
      <p:sp>
        <p:nvSpPr>
          <p:cNvPr id="1111" name="Google Shape;1111;p108"/>
          <p:cNvSpPr txBox="1"/>
          <p:nvPr/>
        </p:nvSpPr>
        <p:spPr>
          <a:xfrm>
            <a:off x="-19900" y="298850"/>
            <a:ext cx="8315700" cy="1174800"/>
          </a:xfrm>
          <a:prstGeom prst="rect">
            <a:avLst/>
          </a:prstGeom>
          <a:noFill/>
          <a:ln>
            <a:noFill/>
          </a:ln>
        </p:spPr>
        <p:txBody>
          <a:bodyPr spcFirstLastPara="1" wrap="square" lIns="91425" tIns="91425" rIns="91425" bIns="91425" anchor="t" anchorCtr="0">
            <a:normAutofit/>
          </a:bodyPr>
          <a:lstStyle/>
          <a:p>
            <a:pPr marL="457200" lvl="0" indent="0" algn="ctr" rtl="0">
              <a:lnSpc>
                <a:spcPct val="115000"/>
              </a:lnSpc>
              <a:spcBef>
                <a:spcPts val="0"/>
              </a:spcBef>
              <a:spcAft>
                <a:spcPts val="0"/>
              </a:spcAft>
              <a:buNone/>
            </a:pPr>
            <a:r>
              <a:rPr lang="en" sz="1800">
                <a:solidFill>
                  <a:srgbClr val="595959"/>
                </a:solidFill>
                <a:latin typeface="Lexend"/>
                <a:ea typeface="Lexend"/>
                <a:cs typeface="Lexend"/>
                <a:sym typeface="Lexend"/>
              </a:rPr>
              <a:t>So far, we have only looked at feedforward neural networks </a:t>
            </a:r>
            <a:endParaRPr sz="1800">
              <a:solidFill>
                <a:srgbClr val="595959"/>
              </a:solidFill>
              <a:latin typeface="Lexend"/>
              <a:ea typeface="Lexend"/>
              <a:cs typeface="Lexend"/>
              <a:sym typeface="Lexend"/>
            </a:endParaRPr>
          </a:p>
          <a:p>
            <a:pPr marL="914400" lvl="0" indent="0" algn="ctr" rtl="0">
              <a:lnSpc>
                <a:spcPct val="115000"/>
              </a:lnSpc>
              <a:spcBef>
                <a:spcPts val="1200"/>
              </a:spcBef>
              <a:spcAft>
                <a:spcPts val="1200"/>
              </a:spcAft>
              <a:buNone/>
            </a:pPr>
            <a:r>
              <a:rPr lang="en">
                <a:solidFill>
                  <a:srgbClr val="595959"/>
                </a:solidFill>
                <a:latin typeface="Lexend"/>
                <a:ea typeface="Lexend"/>
                <a:cs typeface="Lexend"/>
                <a:sym typeface="Lexend"/>
              </a:rPr>
              <a:t>Signals flow in one direction, from input → output</a:t>
            </a:r>
            <a:endParaRPr sz="1800">
              <a:solidFill>
                <a:srgbClr val="595959"/>
              </a:solidFill>
              <a:latin typeface="Lexend"/>
              <a:ea typeface="Lexend"/>
              <a:cs typeface="Lexend"/>
              <a:sym typeface="Lexend"/>
            </a:endParaRPr>
          </a:p>
        </p:txBody>
      </p:sp>
      <p:sp>
        <p:nvSpPr>
          <p:cNvPr id="1112" name="Google Shape;1112;p108"/>
          <p:cNvSpPr/>
          <p:nvPr/>
        </p:nvSpPr>
        <p:spPr>
          <a:xfrm>
            <a:off x="4181400" y="2063900"/>
            <a:ext cx="274200" cy="2742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13" name="Google Shape;1113;p108"/>
          <p:cNvSpPr/>
          <p:nvPr/>
        </p:nvSpPr>
        <p:spPr>
          <a:xfrm>
            <a:off x="4181400" y="1686125"/>
            <a:ext cx="274200" cy="2742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14" name="Google Shape;1114;p108"/>
          <p:cNvSpPr/>
          <p:nvPr/>
        </p:nvSpPr>
        <p:spPr>
          <a:xfrm>
            <a:off x="4181400" y="2441675"/>
            <a:ext cx="274200" cy="2742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15" name="Google Shape;1115;p108"/>
          <p:cNvSpPr/>
          <p:nvPr/>
        </p:nvSpPr>
        <p:spPr>
          <a:xfrm>
            <a:off x="4181400" y="2819450"/>
            <a:ext cx="274200" cy="2742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16" name="Google Shape;1116;p108"/>
          <p:cNvSpPr/>
          <p:nvPr/>
        </p:nvSpPr>
        <p:spPr>
          <a:xfrm>
            <a:off x="4181400" y="3197225"/>
            <a:ext cx="274200" cy="2742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17" name="Google Shape;1117;p108"/>
          <p:cNvSpPr/>
          <p:nvPr/>
        </p:nvSpPr>
        <p:spPr>
          <a:xfrm>
            <a:off x="3329725" y="2063900"/>
            <a:ext cx="274200" cy="2742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18" name="Google Shape;1118;p108"/>
          <p:cNvSpPr/>
          <p:nvPr/>
        </p:nvSpPr>
        <p:spPr>
          <a:xfrm>
            <a:off x="3329725" y="2434650"/>
            <a:ext cx="274200" cy="2742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19" name="Google Shape;1119;p108"/>
          <p:cNvSpPr/>
          <p:nvPr/>
        </p:nvSpPr>
        <p:spPr>
          <a:xfrm>
            <a:off x="3329725" y="2805400"/>
            <a:ext cx="274200" cy="2742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20" name="Google Shape;1120;p108"/>
          <p:cNvSpPr/>
          <p:nvPr/>
        </p:nvSpPr>
        <p:spPr>
          <a:xfrm>
            <a:off x="5000888" y="2434650"/>
            <a:ext cx="274200" cy="2742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121" name="Google Shape;1121;p108"/>
          <p:cNvCxnSpPr>
            <a:stCxn id="1117" idx="6"/>
            <a:endCxn id="1113" idx="2"/>
          </p:cNvCxnSpPr>
          <p:nvPr/>
        </p:nvCxnSpPr>
        <p:spPr>
          <a:xfrm rot="10800000" flipH="1">
            <a:off x="3603925" y="1823300"/>
            <a:ext cx="577500" cy="377700"/>
          </a:xfrm>
          <a:prstGeom prst="straightConnector1">
            <a:avLst/>
          </a:prstGeom>
          <a:noFill/>
          <a:ln w="19050" cap="flat" cmpd="sng">
            <a:solidFill>
              <a:srgbClr val="999999"/>
            </a:solidFill>
            <a:prstDash val="solid"/>
            <a:round/>
            <a:headEnd type="none" w="med" len="med"/>
            <a:tailEnd type="none" w="med" len="med"/>
          </a:ln>
        </p:spPr>
      </p:cxnSp>
      <p:cxnSp>
        <p:nvCxnSpPr>
          <p:cNvPr id="1122" name="Google Shape;1122;p108"/>
          <p:cNvCxnSpPr>
            <a:stCxn id="1117" idx="6"/>
            <a:endCxn id="1112" idx="2"/>
          </p:cNvCxnSpPr>
          <p:nvPr/>
        </p:nvCxnSpPr>
        <p:spPr>
          <a:xfrm>
            <a:off x="3603925" y="2201000"/>
            <a:ext cx="577500" cy="0"/>
          </a:xfrm>
          <a:prstGeom prst="straightConnector1">
            <a:avLst/>
          </a:prstGeom>
          <a:noFill/>
          <a:ln w="19050" cap="flat" cmpd="sng">
            <a:solidFill>
              <a:srgbClr val="999999"/>
            </a:solidFill>
            <a:prstDash val="solid"/>
            <a:round/>
            <a:headEnd type="none" w="med" len="med"/>
            <a:tailEnd type="none" w="med" len="med"/>
          </a:ln>
        </p:spPr>
      </p:cxnSp>
      <p:cxnSp>
        <p:nvCxnSpPr>
          <p:cNvPr id="1123" name="Google Shape;1123;p108"/>
          <p:cNvCxnSpPr>
            <a:stCxn id="1117" idx="6"/>
            <a:endCxn id="1114" idx="2"/>
          </p:cNvCxnSpPr>
          <p:nvPr/>
        </p:nvCxnSpPr>
        <p:spPr>
          <a:xfrm>
            <a:off x="3603925" y="2201000"/>
            <a:ext cx="577500" cy="377700"/>
          </a:xfrm>
          <a:prstGeom prst="straightConnector1">
            <a:avLst/>
          </a:prstGeom>
          <a:noFill/>
          <a:ln w="19050" cap="flat" cmpd="sng">
            <a:solidFill>
              <a:srgbClr val="999999"/>
            </a:solidFill>
            <a:prstDash val="solid"/>
            <a:round/>
            <a:headEnd type="none" w="med" len="med"/>
            <a:tailEnd type="none" w="med" len="med"/>
          </a:ln>
        </p:spPr>
      </p:cxnSp>
      <p:cxnSp>
        <p:nvCxnSpPr>
          <p:cNvPr id="1124" name="Google Shape;1124;p108"/>
          <p:cNvCxnSpPr>
            <a:stCxn id="1117" idx="6"/>
            <a:endCxn id="1115" idx="2"/>
          </p:cNvCxnSpPr>
          <p:nvPr/>
        </p:nvCxnSpPr>
        <p:spPr>
          <a:xfrm>
            <a:off x="3603925" y="2201000"/>
            <a:ext cx="577500" cy="755700"/>
          </a:xfrm>
          <a:prstGeom prst="straightConnector1">
            <a:avLst/>
          </a:prstGeom>
          <a:noFill/>
          <a:ln w="19050" cap="flat" cmpd="sng">
            <a:solidFill>
              <a:srgbClr val="999999"/>
            </a:solidFill>
            <a:prstDash val="solid"/>
            <a:round/>
            <a:headEnd type="none" w="med" len="med"/>
            <a:tailEnd type="none" w="med" len="med"/>
          </a:ln>
        </p:spPr>
      </p:cxnSp>
      <p:cxnSp>
        <p:nvCxnSpPr>
          <p:cNvPr id="1125" name="Google Shape;1125;p108"/>
          <p:cNvCxnSpPr>
            <a:stCxn id="1117" idx="6"/>
            <a:endCxn id="1116" idx="2"/>
          </p:cNvCxnSpPr>
          <p:nvPr/>
        </p:nvCxnSpPr>
        <p:spPr>
          <a:xfrm>
            <a:off x="3603925" y="2201000"/>
            <a:ext cx="577500" cy="1133400"/>
          </a:xfrm>
          <a:prstGeom prst="straightConnector1">
            <a:avLst/>
          </a:prstGeom>
          <a:noFill/>
          <a:ln w="19050" cap="flat" cmpd="sng">
            <a:solidFill>
              <a:srgbClr val="999999"/>
            </a:solidFill>
            <a:prstDash val="solid"/>
            <a:round/>
            <a:headEnd type="none" w="med" len="med"/>
            <a:tailEnd type="none" w="med" len="med"/>
          </a:ln>
        </p:spPr>
      </p:cxnSp>
      <p:cxnSp>
        <p:nvCxnSpPr>
          <p:cNvPr id="1126" name="Google Shape;1126;p108"/>
          <p:cNvCxnSpPr>
            <a:stCxn id="1118" idx="6"/>
            <a:endCxn id="1113" idx="2"/>
          </p:cNvCxnSpPr>
          <p:nvPr/>
        </p:nvCxnSpPr>
        <p:spPr>
          <a:xfrm rot="10800000" flipH="1">
            <a:off x="3603925" y="1823250"/>
            <a:ext cx="577500" cy="748500"/>
          </a:xfrm>
          <a:prstGeom prst="straightConnector1">
            <a:avLst/>
          </a:prstGeom>
          <a:noFill/>
          <a:ln w="19050" cap="flat" cmpd="sng">
            <a:solidFill>
              <a:srgbClr val="999999"/>
            </a:solidFill>
            <a:prstDash val="solid"/>
            <a:round/>
            <a:headEnd type="none" w="med" len="med"/>
            <a:tailEnd type="none" w="med" len="med"/>
          </a:ln>
        </p:spPr>
      </p:cxnSp>
      <p:cxnSp>
        <p:nvCxnSpPr>
          <p:cNvPr id="1127" name="Google Shape;1127;p108"/>
          <p:cNvCxnSpPr>
            <a:stCxn id="1118" idx="6"/>
            <a:endCxn id="1112" idx="2"/>
          </p:cNvCxnSpPr>
          <p:nvPr/>
        </p:nvCxnSpPr>
        <p:spPr>
          <a:xfrm rot="10800000" flipH="1">
            <a:off x="3603925" y="2200950"/>
            <a:ext cx="577500" cy="370800"/>
          </a:xfrm>
          <a:prstGeom prst="straightConnector1">
            <a:avLst/>
          </a:prstGeom>
          <a:noFill/>
          <a:ln w="19050" cap="flat" cmpd="sng">
            <a:solidFill>
              <a:srgbClr val="999999"/>
            </a:solidFill>
            <a:prstDash val="solid"/>
            <a:round/>
            <a:headEnd type="none" w="med" len="med"/>
            <a:tailEnd type="none" w="med" len="med"/>
          </a:ln>
        </p:spPr>
      </p:cxnSp>
      <p:cxnSp>
        <p:nvCxnSpPr>
          <p:cNvPr id="1128" name="Google Shape;1128;p108"/>
          <p:cNvCxnSpPr>
            <a:stCxn id="1118" idx="6"/>
            <a:endCxn id="1114" idx="2"/>
          </p:cNvCxnSpPr>
          <p:nvPr/>
        </p:nvCxnSpPr>
        <p:spPr>
          <a:xfrm>
            <a:off x="3603925" y="2571750"/>
            <a:ext cx="577500" cy="6900"/>
          </a:xfrm>
          <a:prstGeom prst="straightConnector1">
            <a:avLst/>
          </a:prstGeom>
          <a:noFill/>
          <a:ln w="19050" cap="flat" cmpd="sng">
            <a:solidFill>
              <a:srgbClr val="999999"/>
            </a:solidFill>
            <a:prstDash val="solid"/>
            <a:round/>
            <a:headEnd type="none" w="med" len="med"/>
            <a:tailEnd type="none" w="med" len="med"/>
          </a:ln>
        </p:spPr>
      </p:cxnSp>
      <p:cxnSp>
        <p:nvCxnSpPr>
          <p:cNvPr id="1129" name="Google Shape;1129;p108"/>
          <p:cNvCxnSpPr>
            <a:stCxn id="1118" idx="6"/>
            <a:endCxn id="1115" idx="2"/>
          </p:cNvCxnSpPr>
          <p:nvPr/>
        </p:nvCxnSpPr>
        <p:spPr>
          <a:xfrm>
            <a:off x="3603925" y="2571750"/>
            <a:ext cx="577500" cy="384900"/>
          </a:xfrm>
          <a:prstGeom prst="straightConnector1">
            <a:avLst/>
          </a:prstGeom>
          <a:noFill/>
          <a:ln w="19050" cap="flat" cmpd="sng">
            <a:solidFill>
              <a:srgbClr val="999999"/>
            </a:solidFill>
            <a:prstDash val="solid"/>
            <a:round/>
            <a:headEnd type="none" w="med" len="med"/>
            <a:tailEnd type="none" w="med" len="med"/>
          </a:ln>
        </p:spPr>
      </p:cxnSp>
      <p:cxnSp>
        <p:nvCxnSpPr>
          <p:cNvPr id="1130" name="Google Shape;1130;p108"/>
          <p:cNvCxnSpPr>
            <a:stCxn id="1118" idx="6"/>
            <a:endCxn id="1116" idx="2"/>
          </p:cNvCxnSpPr>
          <p:nvPr/>
        </p:nvCxnSpPr>
        <p:spPr>
          <a:xfrm>
            <a:off x="3603925" y="2571750"/>
            <a:ext cx="577500" cy="762600"/>
          </a:xfrm>
          <a:prstGeom prst="straightConnector1">
            <a:avLst/>
          </a:prstGeom>
          <a:noFill/>
          <a:ln w="19050" cap="flat" cmpd="sng">
            <a:solidFill>
              <a:srgbClr val="999999"/>
            </a:solidFill>
            <a:prstDash val="solid"/>
            <a:round/>
            <a:headEnd type="none" w="med" len="med"/>
            <a:tailEnd type="none" w="med" len="med"/>
          </a:ln>
        </p:spPr>
      </p:cxnSp>
      <p:cxnSp>
        <p:nvCxnSpPr>
          <p:cNvPr id="1131" name="Google Shape;1131;p108"/>
          <p:cNvCxnSpPr>
            <a:stCxn id="1119" idx="6"/>
            <a:endCxn id="1113" idx="2"/>
          </p:cNvCxnSpPr>
          <p:nvPr/>
        </p:nvCxnSpPr>
        <p:spPr>
          <a:xfrm rot="10800000" flipH="1">
            <a:off x="3603925" y="1823200"/>
            <a:ext cx="577500" cy="1119300"/>
          </a:xfrm>
          <a:prstGeom prst="straightConnector1">
            <a:avLst/>
          </a:prstGeom>
          <a:noFill/>
          <a:ln w="19050" cap="flat" cmpd="sng">
            <a:solidFill>
              <a:srgbClr val="999999"/>
            </a:solidFill>
            <a:prstDash val="solid"/>
            <a:round/>
            <a:headEnd type="none" w="med" len="med"/>
            <a:tailEnd type="none" w="med" len="med"/>
          </a:ln>
        </p:spPr>
      </p:cxnSp>
      <p:cxnSp>
        <p:nvCxnSpPr>
          <p:cNvPr id="1132" name="Google Shape;1132;p108"/>
          <p:cNvCxnSpPr>
            <a:stCxn id="1119" idx="6"/>
            <a:endCxn id="1116" idx="2"/>
          </p:cNvCxnSpPr>
          <p:nvPr/>
        </p:nvCxnSpPr>
        <p:spPr>
          <a:xfrm>
            <a:off x="3603925" y="2942500"/>
            <a:ext cx="577500" cy="391800"/>
          </a:xfrm>
          <a:prstGeom prst="straightConnector1">
            <a:avLst/>
          </a:prstGeom>
          <a:noFill/>
          <a:ln w="19050" cap="flat" cmpd="sng">
            <a:solidFill>
              <a:srgbClr val="999999"/>
            </a:solidFill>
            <a:prstDash val="solid"/>
            <a:round/>
            <a:headEnd type="none" w="med" len="med"/>
            <a:tailEnd type="none" w="med" len="med"/>
          </a:ln>
        </p:spPr>
      </p:cxnSp>
      <p:cxnSp>
        <p:nvCxnSpPr>
          <p:cNvPr id="1133" name="Google Shape;1133;p108"/>
          <p:cNvCxnSpPr>
            <a:stCxn id="1119" idx="6"/>
            <a:endCxn id="1115" idx="2"/>
          </p:cNvCxnSpPr>
          <p:nvPr/>
        </p:nvCxnSpPr>
        <p:spPr>
          <a:xfrm>
            <a:off x="3603925" y="2942500"/>
            <a:ext cx="577500" cy="14100"/>
          </a:xfrm>
          <a:prstGeom prst="straightConnector1">
            <a:avLst/>
          </a:prstGeom>
          <a:noFill/>
          <a:ln w="19050" cap="flat" cmpd="sng">
            <a:solidFill>
              <a:srgbClr val="999999"/>
            </a:solidFill>
            <a:prstDash val="solid"/>
            <a:round/>
            <a:headEnd type="none" w="med" len="med"/>
            <a:tailEnd type="none" w="med" len="med"/>
          </a:ln>
        </p:spPr>
      </p:cxnSp>
      <p:cxnSp>
        <p:nvCxnSpPr>
          <p:cNvPr id="1134" name="Google Shape;1134;p108"/>
          <p:cNvCxnSpPr>
            <a:stCxn id="1119" idx="6"/>
            <a:endCxn id="1112" idx="2"/>
          </p:cNvCxnSpPr>
          <p:nvPr/>
        </p:nvCxnSpPr>
        <p:spPr>
          <a:xfrm rot="10800000" flipH="1">
            <a:off x="3603925" y="2200900"/>
            <a:ext cx="577500" cy="741600"/>
          </a:xfrm>
          <a:prstGeom prst="straightConnector1">
            <a:avLst/>
          </a:prstGeom>
          <a:noFill/>
          <a:ln w="19050" cap="flat" cmpd="sng">
            <a:solidFill>
              <a:srgbClr val="999999"/>
            </a:solidFill>
            <a:prstDash val="solid"/>
            <a:round/>
            <a:headEnd type="none" w="med" len="med"/>
            <a:tailEnd type="none" w="med" len="med"/>
          </a:ln>
        </p:spPr>
      </p:cxnSp>
      <p:cxnSp>
        <p:nvCxnSpPr>
          <p:cNvPr id="1135" name="Google Shape;1135;p108"/>
          <p:cNvCxnSpPr>
            <a:stCxn id="1119" idx="6"/>
            <a:endCxn id="1114" idx="2"/>
          </p:cNvCxnSpPr>
          <p:nvPr/>
        </p:nvCxnSpPr>
        <p:spPr>
          <a:xfrm rot="10800000" flipH="1">
            <a:off x="3603925" y="2578900"/>
            <a:ext cx="577500" cy="363600"/>
          </a:xfrm>
          <a:prstGeom prst="straightConnector1">
            <a:avLst/>
          </a:prstGeom>
          <a:noFill/>
          <a:ln w="19050" cap="flat" cmpd="sng">
            <a:solidFill>
              <a:srgbClr val="999999"/>
            </a:solidFill>
            <a:prstDash val="solid"/>
            <a:round/>
            <a:headEnd type="none" w="med" len="med"/>
            <a:tailEnd type="none" w="med" len="med"/>
          </a:ln>
        </p:spPr>
      </p:cxnSp>
      <p:cxnSp>
        <p:nvCxnSpPr>
          <p:cNvPr id="1136" name="Google Shape;1136;p108"/>
          <p:cNvCxnSpPr>
            <a:stCxn id="1116" idx="6"/>
            <a:endCxn id="1120" idx="2"/>
          </p:cNvCxnSpPr>
          <p:nvPr/>
        </p:nvCxnSpPr>
        <p:spPr>
          <a:xfrm rot="10800000" flipH="1">
            <a:off x="4455600" y="2571725"/>
            <a:ext cx="545400" cy="762600"/>
          </a:xfrm>
          <a:prstGeom prst="straightConnector1">
            <a:avLst/>
          </a:prstGeom>
          <a:noFill/>
          <a:ln w="19050" cap="flat" cmpd="sng">
            <a:solidFill>
              <a:srgbClr val="999999"/>
            </a:solidFill>
            <a:prstDash val="solid"/>
            <a:round/>
            <a:headEnd type="none" w="med" len="med"/>
            <a:tailEnd type="none" w="med" len="med"/>
          </a:ln>
        </p:spPr>
      </p:cxnSp>
      <p:cxnSp>
        <p:nvCxnSpPr>
          <p:cNvPr id="1137" name="Google Shape;1137;p108"/>
          <p:cNvCxnSpPr>
            <a:stCxn id="1113" idx="6"/>
            <a:endCxn id="1120" idx="2"/>
          </p:cNvCxnSpPr>
          <p:nvPr/>
        </p:nvCxnSpPr>
        <p:spPr>
          <a:xfrm>
            <a:off x="4455600" y="1823225"/>
            <a:ext cx="545400" cy="748500"/>
          </a:xfrm>
          <a:prstGeom prst="straightConnector1">
            <a:avLst/>
          </a:prstGeom>
          <a:noFill/>
          <a:ln w="19050" cap="flat" cmpd="sng">
            <a:solidFill>
              <a:srgbClr val="999999"/>
            </a:solidFill>
            <a:prstDash val="solid"/>
            <a:round/>
            <a:headEnd type="none" w="med" len="med"/>
            <a:tailEnd type="none" w="med" len="med"/>
          </a:ln>
        </p:spPr>
      </p:cxnSp>
      <p:cxnSp>
        <p:nvCxnSpPr>
          <p:cNvPr id="1138" name="Google Shape;1138;p108"/>
          <p:cNvCxnSpPr>
            <a:stCxn id="1115" idx="6"/>
            <a:endCxn id="1120" idx="2"/>
          </p:cNvCxnSpPr>
          <p:nvPr/>
        </p:nvCxnSpPr>
        <p:spPr>
          <a:xfrm rot="10800000" flipH="1">
            <a:off x="4455600" y="2571650"/>
            <a:ext cx="545400" cy="384900"/>
          </a:xfrm>
          <a:prstGeom prst="straightConnector1">
            <a:avLst/>
          </a:prstGeom>
          <a:noFill/>
          <a:ln w="19050" cap="flat" cmpd="sng">
            <a:solidFill>
              <a:srgbClr val="999999"/>
            </a:solidFill>
            <a:prstDash val="solid"/>
            <a:round/>
            <a:headEnd type="none" w="med" len="med"/>
            <a:tailEnd type="none" w="med" len="med"/>
          </a:ln>
        </p:spPr>
      </p:cxnSp>
      <p:cxnSp>
        <p:nvCxnSpPr>
          <p:cNvPr id="1139" name="Google Shape;1139;p108"/>
          <p:cNvCxnSpPr>
            <a:stCxn id="1114" idx="6"/>
            <a:endCxn id="1120" idx="2"/>
          </p:cNvCxnSpPr>
          <p:nvPr/>
        </p:nvCxnSpPr>
        <p:spPr>
          <a:xfrm rot="10800000" flipH="1">
            <a:off x="4455600" y="2571875"/>
            <a:ext cx="545400" cy="6900"/>
          </a:xfrm>
          <a:prstGeom prst="straightConnector1">
            <a:avLst/>
          </a:prstGeom>
          <a:noFill/>
          <a:ln w="19050" cap="flat" cmpd="sng">
            <a:solidFill>
              <a:srgbClr val="999999"/>
            </a:solidFill>
            <a:prstDash val="solid"/>
            <a:round/>
            <a:headEnd type="none" w="med" len="med"/>
            <a:tailEnd type="none" w="med" len="med"/>
          </a:ln>
        </p:spPr>
      </p:cxnSp>
      <p:cxnSp>
        <p:nvCxnSpPr>
          <p:cNvPr id="1140" name="Google Shape;1140;p108"/>
          <p:cNvCxnSpPr>
            <a:stCxn id="1112" idx="6"/>
            <a:endCxn id="1120" idx="2"/>
          </p:cNvCxnSpPr>
          <p:nvPr/>
        </p:nvCxnSpPr>
        <p:spPr>
          <a:xfrm>
            <a:off x="4455600" y="2201000"/>
            <a:ext cx="545400" cy="370800"/>
          </a:xfrm>
          <a:prstGeom prst="straightConnector1">
            <a:avLst/>
          </a:prstGeom>
          <a:noFill/>
          <a:ln w="19050" cap="flat" cmpd="sng">
            <a:solidFill>
              <a:srgbClr val="999999"/>
            </a:solidFill>
            <a:prstDash val="solid"/>
            <a:round/>
            <a:headEnd type="none" w="med" len="med"/>
            <a:tailEnd type="none" w="med" len="med"/>
          </a:ln>
        </p:spPr>
      </p:cxnSp>
      <p:cxnSp>
        <p:nvCxnSpPr>
          <p:cNvPr id="1141" name="Google Shape;1141;p108"/>
          <p:cNvCxnSpPr>
            <a:endCxn id="1118" idx="2"/>
          </p:cNvCxnSpPr>
          <p:nvPr/>
        </p:nvCxnSpPr>
        <p:spPr>
          <a:xfrm>
            <a:off x="2875525" y="2560950"/>
            <a:ext cx="454200" cy="10800"/>
          </a:xfrm>
          <a:prstGeom prst="straightConnector1">
            <a:avLst/>
          </a:prstGeom>
          <a:noFill/>
          <a:ln w="19050" cap="flat" cmpd="sng">
            <a:solidFill>
              <a:srgbClr val="999999"/>
            </a:solidFill>
            <a:prstDash val="solid"/>
            <a:round/>
            <a:headEnd type="none" w="med" len="med"/>
            <a:tailEnd type="triangle" w="med" len="med"/>
          </a:ln>
        </p:spPr>
      </p:cxnSp>
      <p:cxnSp>
        <p:nvCxnSpPr>
          <p:cNvPr id="1142" name="Google Shape;1142;p108"/>
          <p:cNvCxnSpPr>
            <a:stCxn id="1120" idx="6"/>
          </p:cNvCxnSpPr>
          <p:nvPr/>
        </p:nvCxnSpPr>
        <p:spPr>
          <a:xfrm>
            <a:off x="5275088" y="2571750"/>
            <a:ext cx="454200" cy="12600"/>
          </a:xfrm>
          <a:prstGeom prst="straightConnector1">
            <a:avLst/>
          </a:prstGeom>
          <a:noFill/>
          <a:ln w="19050" cap="flat" cmpd="sng">
            <a:solidFill>
              <a:srgbClr val="999999"/>
            </a:solidFill>
            <a:prstDash val="solid"/>
            <a:round/>
            <a:headEnd type="none" w="med" len="med"/>
            <a:tailEnd type="triangle" w="med" len="med"/>
          </a:ln>
        </p:spPr>
      </p:cxnSp>
      <p:cxnSp>
        <p:nvCxnSpPr>
          <p:cNvPr id="1143" name="Google Shape;1143;p108"/>
          <p:cNvCxnSpPr>
            <a:endCxn id="1117" idx="2"/>
          </p:cNvCxnSpPr>
          <p:nvPr/>
        </p:nvCxnSpPr>
        <p:spPr>
          <a:xfrm>
            <a:off x="2884525" y="2192600"/>
            <a:ext cx="445200" cy="8400"/>
          </a:xfrm>
          <a:prstGeom prst="straightConnector1">
            <a:avLst/>
          </a:prstGeom>
          <a:noFill/>
          <a:ln w="19050" cap="flat" cmpd="sng">
            <a:solidFill>
              <a:srgbClr val="999999"/>
            </a:solidFill>
            <a:prstDash val="solid"/>
            <a:round/>
            <a:headEnd type="none" w="med" len="med"/>
            <a:tailEnd type="triangle" w="med" len="med"/>
          </a:ln>
        </p:spPr>
      </p:cxnSp>
      <p:cxnSp>
        <p:nvCxnSpPr>
          <p:cNvPr id="1144" name="Google Shape;1144;p108"/>
          <p:cNvCxnSpPr>
            <a:endCxn id="1119" idx="2"/>
          </p:cNvCxnSpPr>
          <p:nvPr/>
        </p:nvCxnSpPr>
        <p:spPr>
          <a:xfrm>
            <a:off x="2875525" y="2931700"/>
            <a:ext cx="454200" cy="10800"/>
          </a:xfrm>
          <a:prstGeom prst="straightConnector1">
            <a:avLst/>
          </a:prstGeom>
          <a:noFill/>
          <a:ln w="19050" cap="flat" cmpd="sng">
            <a:solidFill>
              <a:srgbClr val="999999"/>
            </a:solidFill>
            <a:prstDash val="solid"/>
            <a:round/>
            <a:headEnd type="none" w="med" len="med"/>
            <a:tailEnd type="triangle" w="med" len="med"/>
          </a:ln>
        </p:spPr>
      </p:cxnSp>
      <p:sp>
        <p:nvSpPr>
          <p:cNvPr id="1145" name="Google Shape;1145;p108"/>
          <p:cNvSpPr txBox="1"/>
          <p:nvPr/>
        </p:nvSpPr>
        <p:spPr>
          <a:xfrm>
            <a:off x="3048488" y="31903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sp>
        <p:nvSpPr>
          <p:cNvPr id="1146" name="Google Shape;1146;p108"/>
          <p:cNvSpPr txBox="1"/>
          <p:nvPr/>
        </p:nvSpPr>
        <p:spPr>
          <a:xfrm>
            <a:off x="4840538" y="31903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sp>
        <p:nvSpPr>
          <p:cNvPr id="1147" name="Google Shape;1147;p108"/>
          <p:cNvSpPr txBox="1"/>
          <p:nvPr/>
        </p:nvSpPr>
        <p:spPr>
          <a:xfrm>
            <a:off x="3947988" y="3575000"/>
            <a:ext cx="7410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hidden layer</a:t>
            </a:r>
            <a:endParaRPr sz="1200" b="1">
              <a:solidFill>
                <a:schemeClr val="dk1"/>
              </a:solidFill>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09"/>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72</a:t>
            </a:fld>
            <a:endParaRPr>
              <a:solidFill>
                <a:schemeClr val="dk1"/>
              </a:solidFill>
            </a:endParaRPr>
          </a:p>
        </p:txBody>
      </p:sp>
      <p:sp>
        <p:nvSpPr>
          <p:cNvPr id="1153" name="Google Shape;1153;p109"/>
          <p:cNvSpPr txBox="1"/>
          <p:nvPr/>
        </p:nvSpPr>
        <p:spPr>
          <a:xfrm>
            <a:off x="414150" y="298850"/>
            <a:ext cx="8315700" cy="3416400"/>
          </a:xfrm>
          <a:prstGeom prst="rect">
            <a:avLst/>
          </a:prstGeom>
          <a:noFill/>
          <a:ln>
            <a:noFill/>
          </a:ln>
        </p:spPr>
        <p:txBody>
          <a:bodyPr spcFirstLastPara="1" wrap="square" lIns="91425" tIns="91425" rIns="91425" bIns="91425" anchor="t" anchorCtr="0">
            <a:normAutofit/>
          </a:bodyPr>
          <a:lstStyle/>
          <a:p>
            <a:pPr marL="457200" lvl="0" indent="0" algn="ctr" rtl="0">
              <a:lnSpc>
                <a:spcPct val="115000"/>
              </a:lnSpc>
              <a:spcBef>
                <a:spcPts val="0"/>
              </a:spcBef>
              <a:spcAft>
                <a:spcPts val="0"/>
              </a:spcAft>
              <a:buNone/>
            </a:pPr>
            <a:r>
              <a:rPr lang="en" sz="1800">
                <a:solidFill>
                  <a:srgbClr val="595959"/>
                </a:solidFill>
                <a:latin typeface="Lexend"/>
                <a:ea typeface="Lexend"/>
                <a:cs typeface="Lexend"/>
                <a:sym typeface="Lexend"/>
              </a:rPr>
              <a:t>So far, we have only looked at feedforward neural networks </a:t>
            </a:r>
            <a:endParaRPr sz="1800">
              <a:solidFill>
                <a:srgbClr val="595959"/>
              </a:solidFill>
              <a:latin typeface="Lexend"/>
              <a:ea typeface="Lexend"/>
              <a:cs typeface="Lexend"/>
              <a:sym typeface="Lexend"/>
            </a:endParaRPr>
          </a:p>
          <a:p>
            <a:pPr marL="914400" lvl="0" indent="0" algn="ctr" rtl="0">
              <a:lnSpc>
                <a:spcPct val="115000"/>
              </a:lnSpc>
              <a:spcBef>
                <a:spcPts val="1200"/>
              </a:spcBef>
              <a:spcAft>
                <a:spcPts val="0"/>
              </a:spcAft>
              <a:buNone/>
            </a:pPr>
            <a:r>
              <a:rPr lang="en">
                <a:solidFill>
                  <a:srgbClr val="595959"/>
                </a:solidFill>
                <a:latin typeface="Lexend"/>
                <a:ea typeface="Lexend"/>
                <a:cs typeface="Lexend"/>
                <a:sym typeface="Lexend"/>
              </a:rPr>
              <a:t>Signals flow in one direction, from input → output</a:t>
            </a:r>
            <a:endParaRPr>
              <a:solidFill>
                <a:srgbClr val="595959"/>
              </a:solidFill>
              <a:latin typeface="Lexend"/>
              <a:ea typeface="Lexend"/>
              <a:cs typeface="Lexend"/>
              <a:sym typeface="Lexend"/>
            </a:endParaRPr>
          </a:p>
          <a:p>
            <a:pPr marL="0" lvl="0" indent="0" algn="ctr" rtl="0">
              <a:lnSpc>
                <a:spcPct val="115000"/>
              </a:lnSpc>
              <a:spcBef>
                <a:spcPts val="1200"/>
              </a:spcBef>
              <a:spcAft>
                <a:spcPts val="0"/>
              </a:spcAft>
              <a:buNone/>
            </a:pPr>
            <a:endParaRPr sz="1800">
              <a:solidFill>
                <a:srgbClr val="595959"/>
              </a:solidFill>
              <a:latin typeface="Lexend"/>
              <a:ea typeface="Lexend"/>
              <a:cs typeface="Lexend"/>
              <a:sym typeface="Lexend"/>
            </a:endParaRPr>
          </a:p>
          <a:p>
            <a:pPr marL="0" lvl="0" indent="0" algn="ctr" rtl="0">
              <a:lnSpc>
                <a:spcPct val="115000"/>
              </a:lnSpc>
              <a:spcBef>
                <a:spcPts val="1200"/>
              </a:spcBef>
              <a:spcAft>
                <a:spcPts val="0"/>
              </a:spcAft>
              <a:buNone/>
            </a:pPr>
            <a:endParaRPr sz="1800">
              <a:solidFill>
                <a:srgbClr val="595959"/>
              </a:solidFill>
              <a:latin typeface="Lexend"/>
              <a:ea typeface="Lexend"/>
              <a:cs typeface="Lexend"/>
              <a:sym typeface="Lexend"/>
            </a:endParaRPr>
          </a:p>
          <a:p>
            <a:pPr marL="0" lvl="0" indent="0" algn="ctr" rtl="0">
              <a:lnSpc>
                <a:spcPct val="115000"/>
              </a:lnSpc>
              <a:spcBef>
                <a:spcPts val="1200"/>
              </a:spcBef>
              <a:spcAft>
                <a:spcPts val="0"/>
              </a:spcAft>
              <a:buNone/>
            </a:pPr>
            <a:endParaRPr sz="1800">
              <a:solidFill>
                <a:srgbClr val="595959"/>
              </a:solidFill>
              <a:latin typeface="Lexend"/>
              <a:ea typeface="Lexend"/>
              <a:cs typeface="Lexend"/>
              <a:sym typeface="Lexend"/>
            </a:endParaRPr>
          </a:p>
          <a:p>
            <a:pPr marL="457200" lvl="0" indent="0" algn="ctr" rtl="0">
              <a:lnSpc>
                <a:spcPct val="115000"/>
              </a:lnSpc>
              <a:spcBef>
                <a:spcPts val="1200"/>
              </a:spcBef>
              <a:spcAft>
                <a:spcPts val="1200"/>
              </a:spcAft>
              <a:buNone/>
            </a:pPr>
            <a:r>
              <a:rPr lang="en" sz="1800">
                <a:solidFill>
                  <a:srgbClr val="595959"/>
                </a:solidFill>
                <a:latin typeface="Lexend"/>
                <a:ea typeface="Lexend"/>
                <a:cs typeface="Lexend"/>
                <a:sym typeface="Lexend"/>
              </a:rPr>
              <a:t>In Sequence models (RNNs, LSTMs, GRUs), the output of a layer is added to the next input and fed back into the same layer</a:t>
            </a:r>
            <a:endParaRPr sz="1800">
              <a:solidFill>
                <a:srgbClr val="595959"/>
              </a:solidFill>
              <a:latin typeface="Lexend"/>
              <a:ea typeface="Lexend"/>
              <a:cs typeface="Lexend"/>
              <a:sym typeface="Lexend"/>
            </a:endParaRPr>
          </a:p>
        </p:txBody>
      </p:sp>
      <p:pic>
        <p:nvPicPr>
          <p:cNvPr id="1154" name="Google Shape;1154;p109"/>
          <p:cNvPicPr preferRelativeResize="0"/>
          <p:nvPr/>
        </p:nvPicPr>
        <p:blipFill>
          <a:blip r:embed="rId3">
            <a:alphaModFix/>
          </a:blip>
          <a:stretch>
            <a:fillRect/>
          </a:stretch>
        </p:blipFill>
        <p:spPr>
          <a:xfrm>
            <a:off x="2538650" y="3628956"/>
            <a:ext cx="4066698" cy="1226525"/>
          </a:xfrm>
          <a:prstGeom prst="rect">
            <a:avLst/>
          </a:prstGeom>
          <a:noFill/>
          <a:ln>
            <a:noFill/>
          </a:ln>
        </p:spPr>
      </p:pic>
      <p:pic>
        <p:nvPicPr>
          <p:cNvPr id="1155" name="Google Shape;1155;p109"/>
          <p:cNvPicPr preferRelativeResize="0"/>
          <p:nvPr/>
        </p:nvPicPr>
        <p:blipFill>
          <a:blip r:embed="rId4">
            <a:alphaModFix/>
          </a:blip>
          <a:stretch>
            <a:fillRect/>
          </a:stretch>
        </p:blipFill>
        <p:spPr>
          <a:xfrm>
            <a:off x="3901352" y="1215528"/>
            <a:ext cx="1639624" cy="13005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10"/>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73</a:t>
            </a:fld>
            <a:endParaRPr>
              <a:solidFill>
                <a:schemeClr val="dk1"/>
              </a:solidFill>
            </a:endParaRPr>
          </a:p>
        </p:txBody>
      </p:sp>
      <p:sp>
        <p:nvSpPr>
          <p:cNvPr id="1161" name="Google Shape;1161;p110"/>
          <p:cNvSpPr txBox="1"/>
          <p:nvPr/>
        </p:nvSpPr>
        <p:spPr>
          <a:xfrm>
            <a:off x="3207775" y="737300"/>
            <a:ext cx="5522100" cy="34164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en" sz="1800">
                <a:solidFill>
                  <a:srgbClr val="595959"/>
                </a:solidFill>
                <a:latin typeface="Lexend"/>
                <a:ea typeface="Lexend"/>
                <a:cs typeface="Lexend"/>
                <a:sym typeface="Lexend"/>
              </a:rPr>
              <a:t>Input observations are independent of one another</a:t>
            </a:r>
            <a:endParaRPr sz="1800">
              <a:solidFill>
                <a:srgbClr val="595959"/>
              </a:solidFill>
              <a:latin typeface="Lexend"/>
              <a:ea typeface="Lexend"/>
              <a:cs typeface="Lexend"/>
              <a:sym typeface="Lexend"/>
            </a:endParaRPr>
          </a:p>
          <a:p>
            <a:pPr marL="457200" lvl="0" indent="-342900" algn="l" rtl="0">
              <a:lnSpc>
                <a:spcPct val="115000"/>
              </a:lnSpc>
              <a:spcBef>
                <a:spcPts val="120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In sequences, observations are closely related to their neighbors in time or space</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By treating them as independent we lose valuable information</a:t>
            </a:r>
            <a:endParaRPr sz="18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endParaRPr sz="18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endParaRPr sz="1800">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r>
              <a:rPr lang="en" sz="1800">
                <a:solidFill>
                  <a:srgbClr val="595959"/>
                </a:solidFill>
                <a:latin typeface="Lexend"/>
                <a:ea typeface="Lexend"/>
                <a:cs typeface="Lexend"/>
                <a:sym typeface="Lexend"/>
              </a:rPr>
              <a:t>RNNs allow us to retain information about the history</a:t>
            </a:r>
            <a:endParaRPr sz="1800">
              <a:solidFill>
                <a:srgbClr val="595959"/>
              </a:solidFill>
              <a:latin typeface="Lexend"/>
              <a:ea typeface="Lexend"/>
              <a:cs typeface="Lexend"/>
              <a:sym typeface="Lexend"/>
            </a:endParaRPr>
          </a:p>
        </p:txBody>
      </p:sp>
      <p:pic>
        <p:nvPicPr>
          <p:cNvPr id="1162" name="Google Shape;1162;p110"/>
          <p:cNvPicPr preferRelativeResize="0"/>
          <p:nvPr/>
        </p:nvPicPr>
        <p:blipFill>
          <a:blip r:embed="rId3">
            <a:alphaModFix/>
          </a:blip>
          <a:stretch>
            <a:fillRect/>
          </a:stretch>
        </p:blipFill>
        <p:spPr>
          <a:xfrm>
            <a:off x="208713" y="3257550"/>
            <a:ext cx="2971271" cy="896149"/>
          </a:xfrm>
          <a:prstGeom prst="rect">
            <a:avLst/>
          </a:prstGeom>
          <a:noFill/>
          <a:ln>
            <a:noFill/>
          </a:ln>
        </p:spPr>
      </p:pic>
      <p:pic>
        <p:nvPicPr>
          <p:cNvPr id="1163" name="Google Shape;1163;p110"/>
          <p:cNvPicPr preferRelativeResize="0"/>
          <p:nvPr/>
        </p:nvPicPr>
        <p:blipFill>
          <a:blip r:embed="rId4">
            <a:alphaModFix/>
          </a:blip>
          <a:stretch>
            <a:fillRect/>
          </a:stretch>
        </p:blipFill>
        <p:spPr>
          <a:xfrm>
            <a:off x="152400" y="421525"/>
            <a:ext cx="2902975" cy="230262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11"/>
          <p:cNvSpPr/>
          <p:nvPr/>
        </p:nvSpPr>
        <p:spPr>
          <a:xfrm>
            <a:off x="1791438" y="22374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69" name="Google Shape;1169;p111"/>
          <p:cNvSpPr/>
          <p:nvPr/>
        </p:nvSpPr>
        <p:spPr>
          <a:xfrm>
            <a:off x="2860213" y="22374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70" name="Google Shape;1170;p111"/>
          <p:cNvSpPr/>
          <p:nvPr/>
        </p:nvSpPr>
        <p:spPr>
          <a:xfrm>
            <a:off x="3928988" y="22374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71" name="Google Shape;1171;p111"/>
          <p:cNvSpPr/>
          <p:nvPr/>
        </p:nvSpPr>
        <p:spPr>
          <a:xfrm>
            <a:off x="4997763" y="22374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72" name="Google Shape;1172;p111"/>
          <p:cNvSpPr/>
          <p:nvPr/>
        </p:nvSpPr>
        <p:spPr>
          <a:xfrm>
            <a:off x="722663" y="22374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173" name="Google Shape;1173;p111"/>
          <p:cNvCxnSpPr>
            <a:stCxn id="1172" idx="3"/>
            <a:endCxn id="1168" idx="1"/>
          </p:cNvCxnSpPr>
          <p:nvPr/>
        </p:nvCxnSpPr>
        <p:spPr>
          <a:xfrm>
            <a:off x="1580063" y="2466075"/>
            <a:ext cx="211500" cy="0"/>
          </a:xfrm>
          <a:prstGeom prst="straightConnector1">
            <a:avLst/>
          </a:prstGeom>
          <a:noFill/>
          <a:ln w="19050" cap="flat" cmpd="sng">
            <a:solidFill>
              <a:srgbClr val="666666"/>
            </a:solidFill>
            <a:prstDash val="solid"/>
            <a:round/>
            <a:headEnd type="none" w="med" len="med"/>
            <a:tailEnd type="triangle" w="med" len="med"/>
          </a:ln>
        </p:spPr>
      </p:cxnSp>
      <p:cxnSp>
        <p:nvCxnSpPr>
          <p:cNvPr id="1174" name="Google Shape;1174;p111"/>
          <p:cNvCxnSpPr>
            <a:stCxn id="1168" idx="3"/>
            <a:endCxn id="1169" idx="1"/>
          </p:cNvCxnSpPr>
          <p:nvPr/>
        </p:nvCxnSpPr>
        <p:spPr>
          <a:xfrm>
            <a:off x="2648838" y="2466075"/>
            <a:ext cx="211500" cy="0"/>
          </a:xfrm>
          <a:prstGeom prst="straightConnector1">
            <a:avLst/>
          </a:prstGeom>
          <a:noFill/>
          <a:ln w="19050" cap="flat" cmpd="sng">
            <a:solidFill>
              <a:srgbClr val="666666"/>
            </a:solidFill>
            <a:prstDash val="solid"/>
            <a:round/>
            <a:headEnd type="none" w="med" len="med"/>
            <a:tailEnd type="triangle" w="med" len="med"/>
          </a:ln>
        </p:spPr>
      </p:cxnSp>
      <p:cxnSp>
        <p:nvCxnSpPr>
          <p:cNvPr id="1175" name="Google Shape;1175;p111"/>
          <p:cNvCxnSpPr>
            <a:stCxn id="1169" idx="3"/>
            <a:endCxn id="1170" idx="1"/>
          </p:cNvCxnSpPr>
          <p:nvPr/>
        </p:nvCxnSpPr>
        <p:spPr>
          <a:xfrm>
            <a:off x="3717613" y="2466075"/>
            <a:ext cx="211500" cy="0"/>
          </a:xfrm>
          <a:prstGeom prst="straightConnector1">
            <a:avLst/>
          </a:prstGeom>
          <a:noFill/>
          <a:ln w="19050" cap="flat" cmpd="sng">
            <a:solidFill>
              <a:srgbClr val="666666"/>
            </a:solidFill>
            <a:prstDash val="solid"/>
            <a:round/>
            <a:headEnd type="none" w="med" len="med"/>
            <a:tailEnd type="triangle" w="med" len="med"/>
          </a:ln>
        </p:spPr>
      </p:cxnSp>
      <p:cxnSp>
        <p:nvCxnSpPr>
          <p:cNvPr id="1176" name="Google Shape;1176;p111"/>
          <p:cNvCxnSpPr>
            <a:stCxn id="1170" idx="3"/>
            <a:endCxn id="1171" idx="1"/>
          </p:cNvCxnSpPr>
          <p:nvPr/>
        </p:nvCxnSpPr>
        <p:spPr>
          <a:xfrm>
            <a:off x="4786388" y="2466075"/>
            <a:ext cx="211500" cy="0"/>
          </a:xfrm>
          <a:prstGeom prst="straightConnector1">
            <a:avLst/>
          </a:prstGeom>
          <a:noFill/>
          <a:ln w="19050" cap="flat" cmpd="sng">
            <a:solidFill>
              <a:srgbClr val="666666"/>
            </a:solidFill>
            <a:prstDash val="solid"/>
            <a:round/>
            <a:headEnd type="none" w="med" len="med"/>
            <a:tailEnd type="triangle" w="med" len="med"/>
          </a:ln>
        </p:spPr>
      </p:cxnSp>
      <p:sp>
        <p:nvSpPr>
          <p:cNvPr id="1177" name="Google Shape;1177;p111"/>
          <p:cNvSpPr txBox="1"/>
          <p:nvPr/>
        </p:nvSpPr>
        <p:spPr>
          <a:xfrm>
            <a:off x="780863" y="15317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sp>
        <p:nvSpPr>
          <p:cNvPr id="1178" name="Google Shape;1178;p111"/>
          <p:cNvSpPr txBox="1"/>
          <p:nvPr/>
        </p:nvSpPr>
        <p:spPr>
          <a:xfrm>
            <a:off x="1849638" y="15317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sp>
        <p:nvSpPr>
          <p:cNvPr id="1179" name="Google Shape;1179;p111"/>
          <p:cNvSpPr txBox="1"/>
          <p:nvPr/>
        </p:nvSpPr>
        <p:spPr>
          <a:xfrm>
            <a:off x="2918413" y="15317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sp>
        <p:nvSpPr>
          <p:cNvPr id="1180" name="Google Shape;1180;p111"/>
          <p:cNvSpPr txBox="1"/>
          <p:nvPr/>
        </p:nvSpPr>
        <p:spPr>
          <a:xfrm>
            <a:off x="3987188" y="15317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sp>
        <p:nvSpPr>
          <p:cNvPr id="1181" name="Google Shape;1181;p111"/>
          <p:cNvSpPr txBox="1"/>
          <p:nvPr/>
        </p:nvSpPr>
        <p:spPr>
          <a:xfrm>
            <a:off x="5055963" y="15317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cxnSp>
        <p:nvCxnSpPr>
          <p:cNvPr id="1182" name="Google Shape;1182;p111"/>
          <p:cNvCxnSpPr>
            <a:stCxn id="1172" idx="0"/>
            <a:endCxn id="1177" idx="2"/>
          </p:cNvCxnSpPr>
          <p:nvPr/>
        </p:nvCxnSpPr>
        <p:spPr>
          <a:xfrm rot="10800000">
            <a:off x="1151363" y="1814475"/>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183" name="Google Shape;1183;p111"/>
          <p:cNvCxnSpPr>
            <a:stCxn id="1168" idx="0"/>
            <a:endCxn id="1178" idx="2"/>
          </p:cNvCxnSpPr>
          <p:nvPr/>
        </p:nvCxnSpPr>
        <p:spPr>
          <a:xfrm rot="10800000">
            <a:off x="2220138" y="1814475"/>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184" name="Google Shape;1184;p111"/>
          <p:cNvCxnSpPr>
            <a:stCxn id="1169" idx="0"/>
            <a:endCxn id="1179" idx="2"/>
          </p:cNvCxnSpPr>
          <p:nvPr/>
        </p:nvCxnSpPr>
        <p:spPr>
          <a:xfrm rot="10800000">
            <a:off x="3288913" y="1814475"/>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185" name="Google Shape;1185;p111"/>
          <p:cNvCxnSpPr>
            <a:stCxn id="1170" idx="0"/>
            <a:endCxn id="1180" idx="2"/>
          </p:cNvCxnSpPr>
          <p:nvPr/>
        </p:nvCxnSpPr>
        <p:spPr>
          <a:xfrm rot="10800000">
            <a:off x="4357688" y="1814475"/>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186" name="Google Shape;1186;p111"/>
          <p:cNvCxnSpPr>
            <a:stCxn id="1171" idx="0"/>
            <a:endCxn id="1181" idx="2"/>
          </p:cNvCxnSpPr>
          <p:nvPr/>
        </p:nvCxnSpPr>
        <p:spPr>
          <a:xfrm rot="10800000">
            <a:off x="5426463" y="1814475"/>
            <a:ext cx="0" cy="423000"/>
          </a:xfrm>
          <a:prstGeom prst="straightConnector1">
            <a:avLst/>
          </a:prstGeom>
          <a:noFill/>
          <a:ln w="19050" cap="flat" cmpd="sng">
            <a:solidFill>
              <a:srgbClr val="666666"/>
            </a:solidFill>
            <a:prstDash val="solid"/>
            <a:round/>
            <a:headEnd type="none" w="med" len="med"/>
            <a:tailEnd type="triangle" w="med" len="med"/>
          </a:ln>
        </p:spPr>
      </p:cxnSp>
      <p:sp>
        <p:nvSpPr>
          <p:cNvPr id="1187" name="Google Shape;1187;p111"/>
          <p:cNvSpPr txBox="1"/>
          <p:nvPr/>
        </p:nvSpPr>
        <p:spPr>
          <a:xfrm>
            <a:off x="780863" y="31175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sp>
        <p:nvSpPr>
          <p:cNvPr id="1188" name="Google Shape;1188;p111"/>
          <p:cNvSpPr txBox="1"/>
          <p:nvPr/>
        </p:nvSpPr>
        <p:spPr>
          <a:xfrm>
            <a:off x="1849700" y="31175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sp>
        <p:nvSpPr>
          <p:cNvPr id="1189" name="Google Shape;1189;p111"/>
          <p:cNvSpPr txBox="1"/>
          <p:nvPr/>
        </p:nvSpPr>
        <p:spPr>
          <a:xfrm>
            <a:off x="2918475" y="31175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sp>
        <p:nvSpPr>
          <p:cNvPr id="1190" name="Google Shape;1190;p111"/>
          <p:cNvSpPr txBox="1"/>
          <p:nvPr/>
        </p:nvSpPr>
        <p:spPr>
          <a:xfrm>
            <a:off x="3987250" y="31175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sp>
        <p:nvSpPr>
          <p:cNvPr id="1191" name="Google Shape;1191;p111"/>
          <p:cNvSpPr txBox="1"/>
          <p:nvPr/>
        </p:nvSpPr>
        <p:spPr>
          <a:xfrm>
            <a:off x="5056025" y="31175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cxnSp>
        <p:nvCxnSpPr>
          <p:cNvPr id="1192" name="Google Shape;1192;p111"/>
          <p:cNvCxnSpPr>
            <a:stCxn id="1187" idx="0"/>
            <a:endCxn id="1172" idx="2"/>
          </p:cNvCxnSpPr>
          <p:nvPr/>
        </p:nvCxnSpPr>
        <p:spPr>
          <a:xfrm rot="10800000">
            <a:off x="1151363" y="2694550"/>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193" name="Google Shape;1193;p111"/>
          <p:cNvCxnSpPr>
            <a:stCxn id="1188" idx="0"/>
            <a:endCxn id="1168" idx="2"/>
          </p:cNvCxnSpPr>
          <p:nvPr/>
        </p:nvCxnSpPr>
        <p:spPr>
          <a:xfrm rot="10800000">
            <a:off x="2220200" y="2694550"/>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194" name="Google Shape;1194;p111"/>
          <p:cNvCxnSpPr>
            <a:stCxn id="1189" idx="0"/>
            <a:endCxn id="1169" idx="2"/>
          </p:cNvCxnSpPr>
          <p:nvPr/>
        </p:nvCxnSpPr>
        <p:spPr>
          <a:xfrm rot="10800000">
            <a:off x="3288975" y="2694550"/>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195" name="Google Shape;1195;p111"/>
          <p:cNvCxnSpPr>
            <a:stCxn id="1190" idx="0"/>
            <a:endCxn id="1170" idx="2"/>
          </p:cNvCxnSpPr>
          <p:nvPr/>
        </p:nvCxnSpPr>
        <p:spPr>
          <a:xfrm rot="10800000">
            <a:off x="4357750" y="2694550"/>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196" name="Google Shape;1196;p111"/>
          <p:cNvCxnSpPr>
            <a:stCxn id="1191" idx="0"/>
            <a:endCxn id="1171" idx="2"/>
          </p:cNvCxnSpPr>
          <p:nvPr/>
        </p:nvCxnSpPr>
        <p:spPr>
          <a:xfrm rot="10800000">
            <a:off x="5426525" y="2694550"/>
            <a:ext cx="0" cy="423000"/>
          </a:xfrm>
          <a:prstGeom prst="straightConnector1">
            <a:avLst/>
          </a:prstGeom>
          <a:noFill/>
          <a:ln w="19050" cap="flat" cmpd="sng">
            <a:solidFill>
              <a:srgbClr val="666666"/>
            </a:solidFill>
            <a:prstDash val="solid"/>
            <a:round/>
            <a:headEnd type="none" w="med" len="med"/>
            <a:tailEnd type="triangle" w="med" len="med"/>
          </a:ln>
        </p:spPr>
      </p:cxnSp>
      <p:sp>
        <p:nvSpPr>
          <p:cNvPr id="1197" name="Google Shape;1197;p111"/>
          <p:cNvSpPr txBox="1"/>
          <p:nvPr/>
        </p:nvSpPr>
        <p:spPr>
          <a:xfrm>
            <a:off x="935963" y="24116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198" name="Google Shape;1198;p111"/>
          <p:cNvSpPr txBox="1"/>
          <p:nvPr/>
        </p:nvSpPr>
        <p:spPr>
          <a:xfrm>
            <a:off x="2003838" y="24116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199" name="Google Shape;1199;p111"/>
          <p:cNvSpPr txBox="1"/>
          <p:nvPr/>
        </p:nvSpPr>
        <p:spPr>
          <a:xfrm>
            <a:off x="3072613" y="24116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200" name="Google Shape;1200;p111"/>
          <p:cNvSpPr txBox="1"/>
          <p:nvPr/>
        </p:nvSpPr>
        <p:spPr>
          <a:xfrm>
            <a:off x="4141388" y="24116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201" name="Google Shape;1201;p111"/>
          <p:cNvSpPr txBox="1"/>
          <p:nvPr/>
        </p:nvSpPr>
        <p:spPr>
          <a:xfrm>
            <a:off x="5209263" y="24116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202" name="Google Shape;1202;p111"/>
          <p:cNvSpPr/>
          <p:nvPr/>
        </p:nvSpPr>
        <p:spPr>
          <a:xfrm>
            <a:off x="7563938" y="2324500"/>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03" name="Google Shape;1203;p111"/>
          <p:cNvSpPr txBox="1"/>
          <p:nvPr/>
        </p:nvSpPr>
        <p:spPr>
          <a:xfrm>
            <a:off x="7622138" y="1618725"/>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cxnSp>
        <p:nvCxnSpPr>
          <p:cNvPr id="1204" name="Google Shape;1204;p111"/>
          <p:cNvCxnSpPr>
            <a:stCxn id="1202" idx="0"/>
            <a:endCxn id="1203" idx="2"/>
          </p:cNvCxnSpPr>
          <p:nvPr/>
        </p:nvCxnSpPr>
        <p:spPr>
          <a:xfrm rot="10800000">
            <a:off x="7992638" y="1901500"/>
            <a:ext cx="0" cy="423000"/>
          </a:xfrm>
          <a:prstGeom prst="straightConnector1">
            <a:avLst/>
          </a:prstGeom>
          <a:noFill/>
          <a:ln w="19050" cap="flat" cmpd="sng">
            <a:solidFill>
              <a:srgbClr val="666666"/>
            </a:solidFill>
            <a:prstDash val="solid"/>
            <a:round/>
            <a:headEnd type="none" w="med" len="med"/>
            <a:tailEnd type="triangle" w="med" len="med"/>
          </a:ln>
        </p:spPr>
      </p:cxnSp>
      <p:sp>
        <p:nvSpPr>
          <p:cNvPr id="1205" name="Google Shape;1205;p111"/>
          <p:cNvSpPr txBox="1"/>
          <p:nvPr/>
        </p:nvSpPr>
        <p:spPr>
          <a:xfrm>
            <a:off x="7622200" y="3204575"/>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cxnSp>
        <p:nvCxnSpPr>
          <p:cNvPr id="1206" name="Google Shape;1206;p111"/>
          <p:cNvCxnSpPr>
            <a:stCxn id="1205" idx="0"/>
            <a:endCxn id="1202" idx="2"/>
          </p:cNvCxnSpPr>
          <p:nvPr/>
        </p:nvCxnSpPr>
        <p:spPr>
          <a:xfrm rot="10800000">
            <a:off x="7992700" y="2781575"/>
            <a:ext cx="0" cy="423000"/>
          </a:xfrm>
          <a:prstGeom prst="straightConnector1">
            <a:avLst/>
          </a:prstGeom>
          <a:noFill/>
          <a:ln w="19050" cap="flat" cmpd="sng">
            <a:solidFill>
              <a:srgbClr val="666666"/>
            </a:solidFill>
            <a:prstDash val="solid"/>
            <a:round/>
            <a:headEnd type="none" w="med" len="med"/>
            <a:tailEnd type="triangle" w="med" len="med"/>
          </a:ln>
        </p:spPr>
      </p:cxnSp>
      <p:sp>
        <p:nvSpPr>
          <p:cNvPr id="1207" name="Google Shape;1207;p111"/>
          <p:cNvSpPr/>
          <p:nvPr/>
        </p:nvSpPr>
        <p:spPr>
          <a:xfrm>
            <a:off x="7402888" y="2390250"/>
            <a:ext cx="161700" cy="304500"/>
          </a:xfrm>
          <a:prstGeom prst="curvedRightArrow">
            <a:avLst>
              <a:gd name="adj1" fmla="val 25000"/>
              <a:gd name="adj2" fmla="val 50000"/>
              <a:gd name="adj3" fmla="val 25000"/>
            </a:avLst>
          </a:prstGeom>
          <a:solidFill>
            <a:srgbClr val="666666">
              <a:alpha val="8101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08" name="Google Shape;1208;p111"/>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74</a:t>
            </a:fld>
            <a:endParaRPr>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12"/>
          <p:cNvSpPr/>
          <p:nvPr/>
        </p:nvSpPr>
        <p:spPr>
          <a:xfrm>
            <a:off x="1791425" y="9983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14" name="Google Shape;1214;p112"/>
          <p:cNvSpPr/>
          <p:nvPr/>
        </p:nvSpPr>
        <p:spPr>
          <a:xfrm>
            <a:off x="2860200" y="9983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15" name="Google Shape;1215;p112"/>
          <p:cNvSpPr/>
          <p:nvPr/>
        </p:nvSpPr>
        <p:spPr>
          <a:xfrm>
            <a:off x="3928975" y="9983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16" name="Google Shape;1216;p112"/>
          <p:cNvSpPr/>
          <p:nvPr/>
        </p:nvSpPr>
        <p:spPr>
          <a:xfrm>
            <a:off x="4997750" y="9983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17" name="Google Shape;1217;p112"/>
          <p:cNvSpPr/>
          <p:nvPr/>
        </p:nvSpPr>
        <p:spPr>
          <a:xfrm>
            <a:off x="722650" y="998375"/>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218" name="Google Shape;1218;p112"/>
          <p:cNvCxnSpPr>
            <a:stCxn id="1217" idx="3"/>
            <a:endCxn id="1213" idx="1"/>
          </p:cNvCxnSpPr>
          <p:nvPr/>
        </p:nvCxnSpPr>
        <p:spPr>
          <a:xfrm>
            <a:off x="1580050" y="1226975"/>
            <a:ext cx="211500" cy="0"/>
          </a:xfrm>
          <a:prstGeom prst="straightConnector1">
            <a:avLst/>
          </a:prstGeom>
          <a:noFill/>
          <a:ln w="19050" cap="flat" cmpd="sng">
            <a:solidFill>
              <a:srgbClr val="666666"/>
            </a:solidFill>
            <a:prstDash val="solid"/>
            <a:round/>
            <a:headEnd type="none" w="med" len="med"/>
            <a:tailEnd type="triangle" w="med" len="med"/>
          </a:ln>
        </p:spPr>
      </p:cxnSp>
      <p:cxnSp>
        <p:nvCxnSpPr>
          <p:cNvPr id="1219" name="Google Shape;1219;p112"/>
          <p:cNvCxnSpPr>
            <a:stCxn id="1213" idx="3"/>
            <a:endCxn id="1214" idx="1"/>
          </p:cNvCxnSpPr>
          <p:nvPr/>
        </p:nvCxnSpPr>
        <p:spPr>
          <a:xfrm>
            <a:off x="2648825" y="1226975"/>
            <a:ext cx="211500" cy="0"/>
          </a:xfrm>
          <a:prstGeom prst="straightConnector1">
            <a:avLst/>
          </a:prstGeom>
          <a:noFill/>
          <a:ln w="19050" cap="flat" cmpd="sng">
            <a:solidFill>
              <a:srgbClr val="666666"/>
            </a:solidFill>
            <a:prstDash val="solid"/>
            <a:round/>
            <a:headEnd type="none" w="med" len="med"/>
            <a:tailEnd type="triangle" w="med" len="med"/>
          </a:ln>
        </p:spPr>
      </p:cxnSp>
      <p:cxnSp>
        <p:nvCxnSpPr>
          <p:cNvPr id="1220" name="Google Shape;1220;p112"/>
          <p:cNvCxnSpPr>
            <a:stCxn id="1214" idx="3"/>
            <a:endCxn id="1215" idx="1"/>
          </p:cNvCxnSpPr>
          <p:nvPr/>
        </p:nvCxnSpPr>
        <p:spPr>
          <a:xfrm>
            <a:off x="3717600" y="1226975"/>
            <a:ext cx="211500" cy="0"/>
          </a:xfrm>
          <a:prstGeom prst="straightConnector1">
            <a:avLst/>
          </a:prstGeom>
          <a:noFill/>
          <a:ln w="19050" cap="flat" cmpd="sng">
            <a:solidFill>
              <a:srgbClr val="666666"/>
            </a:solidFill>
            <a:prstDash val="solid"/>
            <a:round/>
            <a:headEnd type="none" w="med" len="med"/>
            <a:tailEnd type="triangle" w="med" len="med"/>
          </a:ln>
        </p:spPr>
      </p:cxnSp>
      <p:cxnSp>
        <p:nvCxnSpPr>
          <p:cNvPr id="1221" name="Google Shape;1221;p112"/>
          <p:cNvCxnSpPr>
            <a:stCxn id="1215" idx="3"/>
            <a:endCxn id="1216" idx="1"/>
          </p:cNvCxnSpPr>
          <p:nvPr/>
        </p:nvCxnSpPr>
        <p:spPr>
          <a:xfrm>
            <a:off x="4786375" y="1226975"/>
            <a:ext cx="211500" cy="0"/>
          </a:xfrm>
          <a:prstGeom prst="straightConnector1">
            <a:avLst/>
          </a:prstGeom>
          <a:noFill/>
          <a:ln w="19050" cap="flat" cmpd="sng">
            <a:solidFill>
              <a:srgbClr val="666666"/>
            </a:solidFill>
            <a:prstDash val="solid"/>
            <a:round/>
            <a:headEnd type="none" w="med" len="med"/>
            <a:tailEnd type="triangle" w="med" len="med"/>
          </a:ln>
        </p:spPr>
      </p:cxnSp>
      <p:sp>
        <p:nvSpPr>
          <p:cNvPr id="1222" name="Google Shape;1222;p112"/>
          <p:cNvSpPr txBox="1"/>
          <p:nvPr/>
        </p:nvSpPr>
        <p:spPr>
          <a:xfrm>
            <a:off x="780850" y="2926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sp>
        <p:nvSpPr>
          <p:cNvPr id="1223" name="Google Shape;1223;p112"/>
          <p:cNvSpPr txBox="1"/>
          <p:nvPr/>
        </p:nvSpPr>
        <p:spPr>
          <a:xfrm>
            <a:off x="1849625" y="2926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sp>
        <p:nvSpPr>
          <p:cNvPr id="1224" name="Google Shape;1224;p112"/>
          <p:cNvSpPr txBox="1"/>
          <p:nvPr/>
        </p:nvSpPr>
        <p:spPr>
          <a:xfrm>
            <a:off x="2918400" y="2926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sp>
        <p:nvSpPr>
          <p:cNvPr id="1225" name="Google Shape;1225;p112"/>
          <p:cNvSpPr txBox="1"/>
          <p:nvPr/>
        </p:nvSpPr>
        <p:spPr>
          <a:xfrm>
            <a:off x="3987175" y="2926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sp>
        <p:nvSpPr>
          <p:cNvPr id="1226" name="Google Shape;1226;p112"/>
          <p:cNvSpPr txBox="1"/>
          <p:nvPr/>
        </p:nvSpPr>
        <p:spPr>
          <a:xfrm>
            <a:off x="5055950" y="29260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cxnSp>
        <p:nvCxnSpPr>
          <p:cNvPr id="1227" name="Google Shape;1227;p112"/>
          <p:cNvCxnSpPr>
            <a:stCxn id="1217" idx="0"/>
            <a:endCxn id="1222" idx="2"/>
          </p:cNvCxnSpPr>
          <p:nvPr/>
        </p:nvCxnSpPr>
        <p:spPr>
          <a:xfrm rot="10800000">
            <a:off x="1151350" y="575375"/>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228" name="Google Shape;1228;p112"/>
          <p:cNvCxnSpPr>
            <a:stCxn id="1213" idx="0"/>
            <a:endCxn id="1223" idx="2"/>
          </p:cNvCxnSpPr>
          <p:nvPr/>
        </p:nvCxnSpPr>
        <p:spPr>
          <a:xfrm rot="10800000">
            <a:off x="2220125" y="575375"/>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229" name="Google Shape;1229;p112"/>
          <p:cNvCxnSpPr>
            <a:stCxn id="1214" idx="0"/>
            <a:endCxn id="1224" idx="2"/>
          </p:cNvCxnSpPr>
          <p:nvPr/>
        </p:nvCxnSpPr>
        <p:spPr>
          <a:xfrm rot="10800000">
            <a:off x="3288900" y="575375"/>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230" name="Google Shape;1230;p112"/>
          <p:cNvCxnSpPr>
            <a:stCxn id="1215" idx="0"/>
            <a:endCxn id="1225" idx="2"/>
          </p:cNvCxnSpPr>
          <p:nvPr/>
        </p:nvCxnSpPr>
        <p:spPr>
          <a:xfrm rot="10800000">
            <a:off x="4357675" y="575375"/>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231" name="Google Shape;1231;p112"/>
          <p:cNvCxnSpPr>
            <a:stCxn id="1216" idx="0"/>
            <a:endCxn id="1226" idx="2"/>
          </p:cNvCxnSpPr>
          <p:nvPr/>
        </p:nvCxnSpPr>
        <p:spPr>
          <a:xfrm rot="10800000">
            <a:off x="5426450" y="575375"/>
            <a:ext cx="0" cy="423000"/>
          </a:xfrm>
          <a:prstGeom prst="straightConnector1">
            <a:avLst/>
          </a:prstGeom>
          <a:noFill/>
          <a:ln w="19050" cap="flat" cmpd="sng">
            <a:solidFill>
              <a:srgbClr val="666666"/>
            </a:solidFill>
            <a:prstDash val="solid"/>
            <a:round/>
            <a:headEnd type="none" w="med" len="med"/>
            <a:tailEnd type="triangle" w="med" len="med"/>
          </a:ln>
        </p:spPr>
      </p:cxnSp>
      <p:sp>
        <p:nvSpPr>
          <p:cNvPr id="1232" name="Google Shape;1232;p112"/>
          <p:cNvSpPr txBox="1"/>
          <p:nvPr/>
        </p:nvSpPr>
        <p:spPr>
          <a:xfrm>
            <a:off x="780850" y="18784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sp>
        <p:nvSpPr>
          <p:cNvPr id="1233" name="Google Shape;1233;p112"/>
          <p:cNvSpPr txBox="1"/>
          <p:nvPr/>
        </p:nvSpPr>
        <p:spPr>
          <a:xfrm>
            <a:off x="1849688" y="18784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sp>
        <p:nvSpPr>
          <p:cNvPr id="1234" name="Google Shape;1234;p112"/>
          <p:cNvSpPr txBox="1"/>
          <p:nvPr/>
        </p:nvSpPr>
        <p:spPr>
          <a:xfrm>
            <a:off x="2918463" y="18784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sp>
        <p:nvSpPr>
          <p:cNvPr id="1235" name="Google Shape;1235;p112"/>
          <p:cNvSpPr txBox="1"/>
          <p:nvPr/>
        </p:nvSpPr>
        <p:spPr>
          <a:xfrm>
            <a:off x="3987238" y="18784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sp>
        <p:nvSpPr>
          <p:cNvPr id="1236" name="Google Shape;1236;p112"/>
          <p:cNvSpPr txBox="1"/>
          <p:nvPr/>
        </p:nvSpPr>
        <p:spPr>
          <a:xfrm>
            <a:off x="5056013" y="1878450"/>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cxnSp>
        <p:nvCxnSpPr>
          <p:cNvPr id="1237" name="Google Shape;1237;p112"/>
          <p:cNvCxnSpPr>
            <a:stCxn id="1232" idx="0"/>
            <a:endCxn id="1217" idx="2"/>
          </p:cNvCxnSpPr>
          <p:nvPr/>
        </p:nvCxnSpPr>
        <p:spPr>
          <a:xfrm rot="10800000">
            <a:off x="1151350" y="1455450"/>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238" name="Google Shape;1238;p112"/>
          <p:cNvCxnSpPr>
            <a:stCxn id="1233" idx="0"/>
            <a:endCxn id="1213" idx="2"/>
          </p:cNvCxnSpPr>
          <p:nvPr/>
        </p:nvCxnSpPr>
        <p:spPr>
          <a:xfrm rot="10800000">
            <a:off x="2220188" y="1455450"/>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239" name="Google Shape;1239;p112"/>
          <p:cNvCxnSpPr>
            <a:stCxn id="1234" idx="0"/>
            <a:endCxn id="1214" idx="2"/>
          </p:cNvCxnSpPr>
          <p:nvPr/>
        </p:nvCxnSpPr>
        <p:spPr>
          <a:xfrm rot="10800000">
            <a:off x="3288963" y="1455450"/>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240" name="Google Shape;1240;p112"/>
          <p:cNvCxnSpPr>
            <a:stCxn id="1235" idx="0"/>
            <a:endCxn id="1215" idx="2"/>
          </p:cNvCxnSpPr>
          <p:nvPr/>
        </p:nvCxnSpPr>
        <p:spPr>
          <a:xfrm rot="10800000">
            <a:off x="4357738" y="1455450"/>
            <a:ext cx="0" cy="423000"/>
          </a:xfrm>
          <a:prstGeom prst="straightConnector1">
            <a:avLst/>
          </a:prstGeom>
          <a:noFill/>
          <a:ln w="19050" cap="flat" cmpd="sng">
            <a:solidFill>
              <a:srgbClr val="666666"/>
            </a:solidFill>
            <a:prstDash val="solid"/>
            <a:round/>
            <a:headEnd type="none" w="med" len="med"/>
            <a:tailEnd type="triangle" w="med" len="med"/>
          </a:ln>
        </p:spPr>
      </p:cxnSp>
      <p:cxnSp>
        <p:nvCxnSpPr>
          <p:cNvPr id="1241" name="Google Shape;1241;p112"/>
          <p:cNvCxnSpPr>
            <a:stCxn id="1236" idx="0"/>
            <a:endCxn id="1216" idx="2"/>
          </p:cNvCxnSpPr>
          <p:nvPr/>
        </p:nvCxnSpPr>
        <p:spPr>
          <a:xfrm rot="10800000">
            <a:off x="5426513" y="1455450"/>
            <a:ext cx="0" cy="423000"/>
          </a:xfrm>
          <a:prstGeom prst="straightConnector1">
            <a:avLst/>
          </a:prstGeom>
          <a:noFill/>
          <a:ln w="19050" cap="flat" cmpd="sng">
            <a:solidFill>
              <a:srgbClr val="666666"/>
            </a:solidFill>
            <a:prstDash val="solid"/>
            <a:round/>
            <a:headEnd type="none" w="med" len="med"/>
            <a:tailEnd type="triangle" w="med" len="med"/>
          </a:ln>
        </p:spPr>
      </p:cxnSp>
      <p:sp>
        <p:nvSpPr>
          <p:cNvPr id="1242" name="Google Shape;1242;p112"/>
          <p:cNvSpPr txBox="1"/>
          <p:nvPr/>
        </p:nvSpPr>
        <p:spPr>
          <a:xfrm>
            <a:off x="935950" y="11725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243" name="Google Shape;1243;p112"/>
          <p:cNvSpPr txBox="1"/>
          <p:nvPr/>
        </p:nvSpPr>
        <p:spPr>
          <a:xfrm>
            <a:off x="2003825" y="11725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244" name="Google Shape;1244;p112"/>
          <p:cNvSpPr txBox="1"/>
          <p:nvPr/>
        </p:nvSpPr>
        <p:spPr>
          <a:xfrm>
            <a:off x="3072600" y="11725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245" name="Google Shape;1245;p112"/>
          <p:cNvSpPr txBox="1"/>
          <p:nvPr/>
        </p:nvSpPr>
        <p:spPr>
          <a:xfrm>
            <a:off x="4141375" y="11725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246" name="Google Shape;1246;p112"/>
          <p:cNvSpPr txBox="1"/>
          <p:nvPr/>
        </p:nvSpPr>
        <p:spPr>
          <a:xfrm>
            <a:off x="5209250" y="1172538"/>
            <a:ext cx="644100" cy="28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247" name="Google Shape;1247;p112"/>
          <p:cNvSpPr/>
          <p:nvPr/>
        </p:nvSpPr>
        <p:spPr>
          <a:xfrm>
            <a:off x="7563925" y="1085400"/>
            <a:ext cx="857400" cy="4572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48" name="Google Shape;1248;p112"/>
          <p:cNvSpPr txBox="1"/>
          <p:nvPr/>
        </p:nvSpPr>
        <p:spPr>
          <a:xfrm>
            <a:off x="7622125" y="379625"/>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output</a:t>
            </a:r>
            <a:endParaRPr sz="1200" b="1">
              <a:solidFill>
                <a:schemeClr val="dk1"/>
              </a:solidFill>
              <a:latin typeface="Courier New"/>
              <a:ea typeface="Courier New"/>
              <a:cs typeface="Courier New"/>
              <a:sym typeface="Courier New"/>
            </a:endParaRPr>
          </a:p>
        </p:txBody>
      </p:sp>
      <p:cxnSp>
        <p:nvCxnSpPr>
          <p:cNvPr id="1249" name="Google Shape;1249;p112"/>
          <p:cNvCxnSpPr>
            <a:stCxn id="1247" idx="0"/>
            <a:endCxn id="1248" idx="2"/>
          </p:cNvCxnSpPr>
          <p:nvPr/>
        </p:nvCxnSpPr>
        <p:spPr>
          <a:xfrm rot="10800000">
            <a:off x="7992625" y="662400"/>
            <a:ext cx="0" cy="423000"/>
          </a:xfrm>
          <a:prstGeom prst="straightConnector1">
            <a:avLst/>
          </a:prstGeom>
          <a:noFill/>
          <a:ln w="19050" cap="flat" cmpd="sng">
            <a:solidFill>
              <a:srgbClr val="666666"/>
            </a:solidFill>
            <a:prstDash val="solid"/>
            <a:round/>
            <a:headEnd type="none" w="med" len="med"/>
            <a:tailEnd type="triangle" w="med" len="med"/>
          </a:ln>
        </p:spPr>
      </p:cxnSp>
      <p:sp>
        <p:nvSpPr>
          <p:cNvPr id="1250" name="Google Shape;1250;p112"/>
          <p:cNvSpPr txBox="1"/>
          <p:nvPr/>
        </p:nvSpPr>
        <p:spPr>
          <a:xfrm>
            <a:off x="7622188" y="1965475"/>
            <a:ext cx="7410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urier New"/>
                <a:ea typeface="Courier New"/>
                <a:cs typeface="Courier New"/>
                <a:sym typeface="Courier New"/>
              </a:rPr>
              <a:t> input</a:t>
            </a:r>
            <a:endParaRPr sz="1200" b="1">
              <a:solidFill>
                <a:schemeClr val="dk1"/>
              </a:solidFill>
              <a:latin typeface="Courier New"/>
              <a:ea typeface="Courier New"/>
              <a:cs typeface="Courier New"/>
              <a:sym typeface="Courier New"/>
            </a:endParaRPr>
          </a:p>
        </p:txBody>
      </p:sp>
      <p:cxnSp>
        <p:nvCxnSpPr>
          <p:cNvPr id="1251" name="Google Shape;1251;p112"/>
          <p:cNvCxnSpPr>
            <a:stCxn id="1250" idx="0"/>
            <a:endCxn id="1247" idx="2"/>
          </p:cNvCxnSpPr>
          <p:nvPr/>
        </p:nvCxnSpPr>
        <p:spPr>
          <a:xfrm rot="10800000">
            <a:off x="7992688" y="1542475"/>
            <a:ext cx="0" cy="423000"/>
          </a:xfrm>
          <a:prstGeom prst="straightConnector1">
            <a:avLst/>
          </a:prstGeom>
          <a:noFill/>
          <a:ln w="19050" cap="flat" cmpd="sng">
            <a:solidFill>
              <a:srgbClr val="666666"/>
            </a:solidFill>
            <a:prstDash val="solid"/>
            <a:round/>
            <a:headEnd type="none" w="med" len="med"/>
            <a:tailEnd type="triangle" w="med" len="med"/>
          </a:ln>
        </p:spPr>
      </p:cxnSp>
      <p:sp>
        <p:nvSpPr>
          <p:cNvPr id="1252" name="Google Shape;1252;p112"/>
          <p:cNvSpPr/>
          <p:nvPr/>
        </p:nvSpPr>
        <p:spPr>
          <a:xfrm>
            <a:off x="7402875" y="1151150"/>
            <a:ext cx="161700" cy="304500"/>
          </a:xfrm>
          <a:prstGeom prst="curvedRightArrow">
            <a:avLst>
              <a:gd name="adj1" fmla="val 25000"/>
              <a:gd name="adj2" fmla="val 50000"/>
              <a:gd name="adj3" fmla="val 25000"/>
            </a:avLst>
          </a:prstGeom>
          <a:solidFill>
            <a:srgbClr val="666666">
              <a:alpha val="8101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1253" name="Google Shape;1253;p112"/>
          <p:cNvPicPr preferRelativeResize="0"/>
          <p:nvPr/>
        </p:nvPicPr>
        <p:blipFill>
          <a:blip r:embed="rId3">
            <a:alphaModFix/>
          </a:blip>
          <a:stretch>
            <a:fillRect/>
          </a:stretch>
        </p:blipFill>
        <p:spPr>
          <a:xfrm>
            <a:off x="1343562" y="2391949"/>
            <a:ext cx="3890823" cy="2633801"/>
          </a:xfrm>
          <a:prstGeom prst="rect">
            <a:avLst/>
          </a:prstGeom>
          <a:noFill/>
          <a:ln>
            <a:noFill/>
          </a:ln>
        </p:spPr>
      </p:pic>
      <p:sp>
        <p:nvSpPr>
          <p:cNvPr id="1254" name="Google Shape;1254;p112"/>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75</a:t>
            </a:fld>
            <a:endParaRPr>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grpSp>
        <p:nvGrpSpPr>
          <p:cNvPr id="1259" name="Google Shape;1259;p113"/>
          <p:cNvGrpSpPr/>
          <p:nvPr/>
        </p:nvGrpSpPr>
        <p:grpSpPr>
          <a:xfrm>
            <a:off x="1004100" y="339800"/>
            <a:ext cx="7264625" cy="4559875"/>
            <a:chOff x="1004100" y="339800"/>
            <a:chExt cx="7264625" cy="4559875"/>
          </a:xfrm>
        </p:grpSpPr>
        <p:sp>
          <p:nvSpPr>
            <p:cNvPr id="1260" name="Google Shape;1260;p113"/>
            <p:cNvSpPr/>
            <p:nvPr/>
          </p:nvSpPr>
          <p:spPr>
            <a:xfrm>
              <a:off x="2403000" y="1397550"/>
              <a:ext cx="4338000" cy="23484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261" name="Google Shape;1261;p113"/>
            <p:cNvCxnSpPr/>
            <p:nvPr/>
          </p:nvCxnSpPr>
          <p:spPr>
            <a:xfrm>
              <a:off x="1964525" y="2580675"/>
              <a:ext cx="5402400" cy="0"/>
            </a:xfrm>
            <a:prstGeom prst="straightConnector1">
              <a:avLst/>
            </a:prstGeom>
            <a:noFill/>
            <a:ln w="28575" cap="flat" cmpd="sng">
              <a:solidFill>
                <a:srgbClr val="999999"/>
              </a:solidFill>
              <a:prstDash val="solid"/>
              <a:round/>
              <a:headEnd type="oval" w="med" len="med"/>
              <a:tailEnd type="triangle" w="med" len="med"/>
            </a:ln>
          </p:spPr>
        </p:cxnSp>
        <p:cxnSp>
          <p:nvCxnSpPr>
            <p:cNvPr id="1262" name="Google Shape;1262;p113"/>
            <p:cNvCxnSpPr/>
            <p:nvPr/>
          </p:nvCxnSpPr>
          <p:spPr>
            <a:xfrm rot="10800000">
              <a:off x="5598900" y="892925"/>
              <a:ext cx="0" cy="1676100"/>
            </a:xfrm>
            <a:prstGeom prst="straightConnector1">
              <a:avLst/>
            </a:prstGeom>
            <a:noFill/>
            <a:ln w="28575" cap="flat" cmpd="sng">
              <a:solidFill>
                <a:srgbClr val="999999"/>
              </a:solidFill>
              <a:prstDash val="solid"/>
              <a:round/>
              <a:headEnd type="none" w="med" len="med"/>
              <a:tailEnd type="triangle" w="med" len="med"/>
            </a:ln>
          </p:spPr>
        </p:cxnSp>
        <p:cxnSp>
          <p:nvCxnSpPr>
            <p:cNvPr id="1263" name="Google Shape;1263;p113"/>
            <p:cNvCxnSpPr/>
            <p:nvPr/>
          </p:nvCxnSpPr>
          <p:spPr>
            <a:xfrm rot="10800000">
              <a:off x="3581375" y="2580675"/>
              <a:ext cx="0" cy="1676100"/>
            </a:xfrm>
            <a:prstGeom prst="straightConnector1">
              <a:avLst/>
            </a:prstGeom>
            <a:noFill/>
            <a:ln w="28575" cap="flat" cmpd="sng">
              <a:solidFill>
                <a:srgbClr val="999999"/>
              </a:solidFill>
              <a:prstDash val="solid"/>
              <a:round/>
              <a:headEnd type="none" w="med" len="med"/>
              <a:tailEnd type="none" w="med" len="med"/>
            </a:ln>
          </p:spPr>
        </p:cxnSp>
        <p:sp>
          <p:nvSpPr>
            <p:cNvPr id="1264" name="Google Shape;1264;p113"/>
            <p:cNvSpPr txBox="1"/>
            <p:nvPr/>
          </p:nvSpPr>
          <p:spPr>
            <a:xfrm>
              <a:off x="3416700" y="4256775"/>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x</a:t>
              </a:r>
              <a:r>
                <a:rPr lang="en" sz="2200" b="1" baseline="-25000">
                  <a:solidFill>
                    <a:srgbClr val="595959"/>
                  </a:solidFill>
                  <a:latin typeface="Courier New"/>
                  <a:ea typeface="Courier New"/>
                  <a:cs typeface="Courier New"/>
                  <a:sym typeface="Courier New"/>
                </a:rPr>
                <a:t>t</a:t>
              </a:r>
              <a:endParaRPr sz="2200" b="1" baseline="-25000">
                <a:solidFill>
                  <a:srgbClr val="595959"/>
                </a:solidFill>
                <a:latin typeface="Courier New"/>
                <a:ea typeface="Courier New"/>
                <a:cs typeface="Courier New"/>
                <a:sym typeface="Courier New"/>
              </a:endParaRPr>
            </a:p>
          </p:txBody>
        </p:sp>
        <p:sp>
          <p:nvSpPr>
            <p:cNvPr id="1265" name="Google Shape;1265;p113"/>
            <p:cNvSpPr txBox="1"/>
            <p:nvPr/>
          </p:nvSpPr>
          <p:spPr>
            <a:xfrm>
              <a:off x="5432600" y="339800"/>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y</a:t>
              </a:r>
              <a:r>
                <a:rPr lang="en" sz="2200" b="1" baseline="-25000">
                  <a:solidFill>
                    <a:srgbClr val="595959"/>
                  </a:solidFill>
                  <a:latin typeface="Courier New"/>
                  <a:ea typeface="Courier New"/>
                  <a:cs typeface="Courier New"/>
                  <a:sym typeface="Courier New"/>
                </a:rPr>
                <a:t>t</a:t>
              </a:r>
              <a:endParaRPr sz="2200" b="1" baseline="-25000">
                <a:solidFill>
                  <a:srgbClr val="595959"/>
                </a:solidFill>
                <a:latin typeface="Courier New"/>
                <a:ea typeface="Courier New"/>
                <a:cs typeface="Courier New"/>
                <a:sym typeface="Courier New"/>
              </a:endParaRPr>
            </a:p>
          </p:txBody>
        </p:sp>
        <p:sp>
          <p:nvSpPr>
            <p:cNvPr id="1266" name="Google Shape;1266;p113"/>
            <p:cNvSpPr txBox="1"/>
            <p:nvPr/>
          </p:nvSpPr>
          <p:spPr>
            <a:xfrm>
              <a:off x="1004100" y="2250300"/>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y</a:t>
              </a:r>
              <a:r>
                <a:rPr lang="en" sz="2200" b="1" baseline="-25000">
                  <a:solidFill>
                    <a:srgbClr val="595959"/>
                  </a:solidFill>
                  <a:latin typeface="Courier New"/>
                  <a:ea typeface="Courier New"/>
                  <a:cs typeface="Courier New"/>
                  <a:sym typeface="Courier New"/>
                </a:rPr>
                <a:t>t-1</a:t>
              </a:r>
              <a:endParaRPr sz="2200" b="1" baseline="-25000">
                <a:solidFill>
                  <a:srgbClr val="595959"/>
                </a:solidFill>
                <a:latin typeface="Courier New"/>
                <a:ea typeface="Courier New"/>
                <a:cs typeface="Courier New"/>
                <a:sym typeface="Courier New"/>
              </a:endParaRPr>
            </a:p>
          </p:txBody>
        </p:sp>
        <p:sp>
          <p:nvSpPr>
            <p:cNvPr id="1267" name="Google Shape;1267;p113"/>
            <p:cNvSpPr txBox="1"/>
            <p:nvPr/>
          </p:nvSpPr>
          <p:spPr>
            <a:xfrm>
              <a:off x="7366925" y="2259225"/>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y</a:t>
              </a:r>
              <a:r>
                <a:rPr lang="en" sz="2200" b="1" baseline="-25000">
                  <a:solidFill>
                    <a:srgbClr val="595959"/>
                  </a:solidFill>
                  <a:latin typeface="Courier New"/>
                  <a:ea typeface="Courier New"/>
                  <a:cs typeface="Courier New"/>
                  <a:sym typeface="Courier New"/>
                </a:rPr>
                <a:t>t</a:t>
              </a:r>
              <a:endParaRPr sz="2200" b="1" baseline="-25000">
                <a:solidFill>
                  <a:srgbClr val="595959"/>
                </a:solidFill>
                <a:latin typeface="Courier New"/>
                <a:ea typeface="Courier New"/>
                <a:cs typeface="Courier New"/>
                <a:sym typeface="Courier New"/>
              </a:endParaRPr>
            </a:p>
          </p:txBody>
        </p:sp>
        <p:sp>
          <p:nvSpPr>
            <p:cNvPr id="1268" name="Google Shape;1268;p113"/>
            <p:cNvSpPr/>
            <p:nvPr/>
          </p:nvSpPr>
          <p:spPr>
            <a:xfrm>
              <a:off x="3438875" y="2843500"/>
              <a:ext cx="285000" cy="269700"/>
            </a:xfrm>
            <a:prstGeom prst="ellipse">
              <a:avLst/>
            </a:prstGeom>
            <a:solidFill>
              <a:schemeClr val="accent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a:ea typeface="Lexend"/>
                <a:cs typeface="Lexend"/>
                <a:sym typeface="Lexend"/>
              </a:endParaRPr>
            </a:p>
          </p:txBody>
        </p:sp>
        <p:sp>
          <p:nvSpPr>
            <p:cNvPr id="1269" name="Google Shape;1269;p113"/>
            <p:cNvSpPr txBox="1"/>
            <p:nvPr/>
          </p:nvSpPr>
          <p:spPr>
            <a:xfrm>
              <a:off x="3438875" y="2798508"/>
              <a:ext cx="285000" cy="2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X</a:t>
              </a:r>
              <a:endParaRPr sz="1200">
                <a:solidFill>
                  <a:schemeClr val="dk1"/>
                </a:solidFill>
                <a:latin typeface="Lexend"/>
                <a:ea typeface="Lexend"/>
                <a:cs typeface="Lexend"/>
                <a:sym typeface="Lexend"/>
              </a:endParaRPr>
            </a:p>
          </p:txBody>
        </p:sp>
        <p:sp>
          <p:nvSpPr>
            <p:cNvPr id="1270" name="Google Shape;1270;p113"/>
            <p:cNvSpPr/>
            <p:nvPr/>
          </p:nvSpPr>
          <p:spPr>
            <a:xfrm>
              <a:off x="2975500" y="2436900"/>
              <a:ext cx="285000" cy="269700"/>
            </a:xfrm>
            <a:prstGeom prst="ellipse">
              <a:avLst/>
            </a:prstGeom>
            <a:solidFill>
              <a:schemeClr val="accent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a:ea typeface="Lexend"/>
                <a:cs typeface="Lexend"/>
                <a:sym typeface="Lexend"/>
              </a:endParaRPr>
            </a:p>
          </p:txBody>
        </p:sp>
        <p:sp>
          <p:nvSpPr>
            <p:cNvPr id="1271" name="Google Shape;1271;p113"/>
            <p:cNvSpPr/>
            <p:nvPr/>
          </p:nvSpPr>
          <p:spPr>
            <a:xfrm>
              <a:off x="3438875" y="2445825"/>
              <a:ext cx="285000" cy="269700"/>
            </a:xfrm>
            <a:prstGeom prst="ellipse">
              <a:avLst/>
            </a:prstGeom>
            <a:solidFill>
              <a:schemeClr val="accent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a:ea typeface="Lexend"/>
                <a:cs typeface="Lexend"/>
                <a:sym typeface="Lexend"/>
              </a:endParaRPr>
            </a:p>
          </p:txBody>
        </p:sp>
        <p:sp>
          <p:nvSpPr>
            <p:cNvPr id="1272" name="Google Shape;1272;p113"/>
            <p:cNvSpPr txBox="1"/>
            <p:nvPr/>
          </p:nvSpPr>
          <p:spPr>
            <a:xfrm>
              <a:off x="2975500" y="2400964"/>
              <a:ext cx="285000" cy="2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X</a:t>
              </a:r>
              <a:endParaRPr sz="1200">
                <a:solidFill>
                  <a:schemeClr val="dk1"/>
                </a:solidFill>
                <a:latin typeface="Lexend"/>
                <a:ea typeface="Lexend"/>
                <a:cs typeface="Lexend"/>
                <a:sym typeface="Lexend"/>
              </a:endParaRPr>
            </a:p>
          </p:txBody>
        </p:sp>
        <p:sp>
          <p:nvSpPr>
            <p:cNvPr id="1273" name="Google Shape;1273;p113"/>
            <p:cNvSpPr txBox="1"/>
            <p:nvPr/>
          </p:nvSpPr>
          <p:spPr>
            <a:xfrm>
              <a:off x="3429889" y="2356035"/>
              <a:ext cx="285000" cy="2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Lexend"/>
                  <a:ea typeface="Lexend"/>
                  <a:cs typeface="Lexend"/>
                  <a:sym typeface="Lexend"/>
                </a:rPr>
                <a:t>+</a:t>
              </a:r>
              <a:endParaRPr sz="1600">
                <a:solidFill>
                  <a:schemeClr val="dk1"/>
                </a:solidFill>
                <a:latin typeface="Lexend"/>
                <a:ea typeface="Lexend"/>
                <a:cs typeface="Lexend"/>
                <a:sym typeface="Lexend"/>
              </a:endParaRPr>
            </a:p>
          </p:txBody>
        </p:sp>
        <p:sp>
          <p:nvSpPr>
            <p:cNvPr id="1274" name="Google Shape;1274;p113"/>
            <p:cNvSpPr txBox="1"/>
            <p:nvPr/>
          </p:nvSpPr>
          <p:spPr>
            <a:xfrm>
              <a:off x="3714900" y="2715525"/>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W</a:t>
              </a:r>
              <a:r>
                <a:rPr lang="en" sz="2200" b="1" baseline="-25000">
                  <a:solidFill>
                    <a:srgbClr val="595959"/>
                  </a:solidFill>
                  <a:latin typeface="Courier New"/>
                  <a:ea typeface="Courier New"/>
                  <a:cs typeface="Courier New"/>
                  <a:sym typeface="Courier New"/>
                </a:rPr>
                <a:t>x</a:t>
              </a:r>
              <a:endParaRPr sz="2200" b="1" baseline="-25000">
                <a:solidFill>
                  <a:srgbClr val="595959"/>
                </a:solidFill>
                <a:latin typeface="Courier New"/>
                <a:ea typeface="Courier New"/>
                <a:cs typeface="Courier New"/>
                <a:sym typeface="Courier New"/>
              </a:endParaRPr>
            </a:p>
          </p:txBody>
        </p:sp>
        <p:sp>
          <p:nvSpPr>
            <p:cNvPr id="1275" name="Google Shape;1275;p113"/>
            <p:cNvSpPr txBox="1"/>
            <p:nvPr/>
          </p:nvSpPr>
          <p:spPr>
            <a:xfrm>
              <a:off x="2887700" y="1881200"/>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W</a:t>
              </a:r>
              <a:r>
                <a:rPr lang="en" sz="2200" b="1" baseline="-25000">
                  <a:solidFill>
                    <a:srgbClr val="595959"/>
                  </a:solidFill>
                  <a:latin typeface="Courier New"/>
                  <a:ea typeface="Courier New"/>
                  <a:cs typeface="Courier New"/>
                  <a:sym typeface="Courier New"/>
                </a:rPr>
                <a:t>y</a:t>
              </a:r>
              <a:endParaRPr sz="2200" b="1" baseline="-25000">
                <a:solidFill>
                  <a:srgbClr val="595959"/>
                </a:solidFill>
                <a:latin typeface="Courier New"/>
                <a:ea typeface="Courier New"/>
                <a:cs typeface="Courier New"/>
                <a:sym typeface="Courier New"/>
              </a:endParaRPr>
            </a:p>
          </p:txBody>
        </p:sp>
        <p:sp>
          <p:nvSpPr>
            <p:cNvPr id="1276" name="Google Shape;1276;p113"/>
            <p:cNvSpPr txBox="1"/>
            <p:nvPr/>
          </p:nvSpPr>
          <p:spPr>
            <a:xfrm>
              <a:off x="3416700" y="2027775"/>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b</a:t>
              </a:r>
              <a:endParaRPr sz="2200" b="1" baseline="-25000">
                <a:solidFill>
                  <a:srgbClr val="595959"/>
                </a:solidFill>
                <a:latin typeface="Courier New"/>
                <a:ea typeface="Courier New"/>
                <a:cs typeface="Courier New"/>
                <a:sym typeface="Courier New"/>
              </a:endParaRPr>
            </a:p>
          </p:txBody>
        </p:sp>
        <p:sp>
          <p:nvSpPr>
            <p:cNvPr id="1277" name="Google Shape;1277;p113"/>
            <p:cNvSpPr/>
            <p:nvPr/>
          </p:nvSpPr>
          <p:spPr>
            <a:xfrm>
              <a:off x="4465975" y="2408200"/>
              <a:ext cx="799800" cy="3159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Courier New"/>
                  <a:ea typeface="Courier New"/>
                  <a:cs typeface="Courier New"/>
                  <a:sym typeface="Courier New"/>
                </a:rPr>
                <a:t>tanh</a:t>
              </a:r>
              <a:endParaRPr b="1">
                <a:solidFill>
                  <a:schemeClr val="accent6"/>
                </a:solidFill>
                <a:latin typeface="Courier New"/>
                <a:ea typeface="Courier New"/>
                <a:cs typeface="Courier New"/>
                <a:sym typeface="Courier New"/>
              </a:endParaRPr>
            </a:p>
          </p:txBody>
        </p:sp>
      </p:grpSp>
      <p:sp>
        <p:nvSpPr>
          <p:cNvPr id="1278" name="Google Shape;1278;p113"/>
          <p:cNvSpPr txBox="1"/>
          <p:nvPr/>
        </p:nvSpPr>
        <p:spPr>
          <a:xfrm>
            <a:off x="348600" y="203575"/>
            <a:ext cx="4223400" cy="9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urier New"/>
                <a:ea typeface="Courier New"/>
                <a:cs typeface="Courier New"/>
                <a:sym typeface="Courier New"/>
              </a:rPr>
              <a:t>y</a:t>
            </a:r>
            <a:r>
              <a:rPr lang="en" sz="2000" b="1" baseline="-25000">
                <a:solidFill>
                  <a:schemeClr val="dk1"/>
                </a:solidFill>
                <a:latin typeface="Courier New"/>
                <a:ea typeface="Courier New"/>
                <a:cs typeface="Courier New"/>
                <a:sym typeface="Courier New"/>
              </a:rPr>
              <a:t>t</a:t>
            </a:r>
            <a:r>
              <a:rPr lang="en" sz="2000" b="1">
                <a:solidFill>
                  <a:schemeClr val="dk1"/>
                </a:solidFill>
                <a:latin typeface="Courier New"/>
                <a:ea typeface="Courier New"/>
                <a:cs typeface="Courier New"/>
                <a:sym typeface="Courier New"/>
              </a:rPr>
              <a:t> = </a:t>
            </a:r>
            <a:r>
              <a:rPr lang="en" sz="2000" b="1">
                <a:solidFill>
                  <a:srgbClr val="1F1F1F"/>
                </a:solidFill>
                <a:latin typeface="Courier New"/>
                <a:ea typeface="Courier New"/>
                <a:cs typeface="Courier New"/>
                <a:sym typeface="Courier New"/>
              </a:rPr>
              <a:t>α</a:t>
            </a:r>
            <a:r>
              <a:rPr lang="en" sz="2000" b="1">
                <a:solidFill>
                  <a:schemeClr val="dk1"/>
                </a:solidFill>
                <a:latin typeface="Courier New"/>
                <a:ea typeface="Courier New"/>
                <a:cs typeface="Courier New"/>
                <a:sym typeface="Courier New"/>
              </a:rPr>
              <a:t>(W</a:t>
            </a:r>
            <a:r>
              <a:rPr lang="en" sz="2000" b="1" baseline="-25000">
                <a:solidFill>
                  <a:schemeClr val="dk1"/>
                </a:solidFill>
                <a:latin typeface="Courier New"/>
                <a:ea typeface="Courier New"/>
                <a:cs typeface="Courier New"/>
                <a:sym typeface="Courier New"/>
              </a:rPr>
              <a:t>x</a:t>
            </a:r>
            <a:r>
              <a:rPr lang="en" sz="2000" b="1">
                <a:solidFill>
                  <a:schemeClr val="dk1"/>
                </a:solidFill>
                <a:latin typeface="Courier New"/>
                <a:ea typeface="Courier New"/>
                <a:cs typeface="Courier New"/>
                <a:sym typeface="Courier New"/>
              </a:rPr>
              <a:t>x</a:t>
            </a:r>
            <a:r>
              <a:rPr lang="en" sz="2000" b="1" baseline="-25000">
                <a:solidFill>
                  <a:schemeClr val="dk1"/>
                </a:solidFill>
                <a:latin typeface="Courier New"/>
                <a:ea typeface="Courier New"/>
                <a:cs typeface="Courier New"/>
                <a:sym typeface="Courier New"/>
              </a:rPr>
              <a:t>t</a:t>
            </a:r>
            <a:r>
              <a:rPr lang="en" sz="2000" b="1">
                <a:solidFill>
                  <a:schemeClr val="dk1"/>
                </a:solidFill>
                <a:latin typeface="Courier New"/>
                <a:ea typeface="Courier New"/>
                <a:cs typeface="Courier New"/>
                <a:sym typeface="Courier New"/>
              </a:rPr>
              <a:t> + W</a:t>
            </a:r>
            <a:r>
              <a:rPr lang="en" sz="2000" b="1" baseline="-25000">
                <a:solidFill>
                  <a:schemeClr val="dk1"/>
                </a:solidFill>
                <a:latin typeface="Courier New"/>
                <a:ea typeface="Courier New"/>
                <a:cs typeface="Courier New"/>
                <a:sym typeface="Courier New"/>
              </a:rPr>
              <a:t>y</a:t>
            </a:r>
            <a:r>
              <a:rPr lang="en" sz="2000" b="1">
                <a:solidFill>
                  <a:schemeClr val="dk1"/>
                </a:solidFill>
                <a:latin typeface="Courier New"/>
                <a:ea typeface="Courier New"/>
                <a:cs typeface="Courier New"/>
                <a:sym typeface="Courier New"/>
              </a:rPr>
              <a:t>y</a:t>
            </a:r>
            <a:r>
              <a:rPr lang="en" sz="2000" b="1" baseline="-25000">
                <a:solidFill>
                  <a:schemeClr val="dk1"/>
                </a:solidFill>
                <a:latin typeface="Courier New"/>
                <a:ea typeface="Courier New"/>
                <a:cs typeface="Courier New"/>
                <a:sym typeface="Courier New"/>
              </a:rPr>
              <a:t>t-1</a:t>
            </a:r>
            <a:r>
              <a:rPr lang="en" sz="2000" b="1">
                <a:solidFill>
                  <a:schemeClr val="dk1"/>
                </a:solidFill>
                <a:latin typeface="Courier New"/>
                <a:ea typeface="Courier New"/>
                <a:cs typeface="Courier New"/>
                <a:sym typeface="Courier New"/>
              </a:rPr>
              <a:t> + b)</a:t>
            </a:r>
            <a:endParaRPr sz="2000" b="1">
              <a:solidFill>
                <a:schemeClr val="dk1"/>
              </a:solidFill>
              <a:latin typeface="Courier New"/>
              <a:ea typeface="Courier New"/>
              <a:cs typeface="Courier New"/>
              <a:sym typeface="Courier New"/>
            </a:endParaRPr>
          </a:p>
        </p:txBody>
      </p:sp>
      <p:sp>
        <p:nvSpPr>
          <p:cNvPr id="1279" name="Google Shape;1279;p113"/>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76</a:t>
            </a:fld>
            <a:endParaRPr>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114"/>
          <p:cNvSpPr/>
          <p:nvPr/>
        </p:nvSpPr>
        <p:spPr>
          <a:xfrm>
            <a:off x="2403000" y="1397550"/>
            <a:ext cx="4338000" cy="23484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285" name="Google Shape;1285;p114"/>
          <p:cNvCxnSpPr/>
          <p:nvPr/>
        </p:nvCxnSpPr>
        <p:spPr>
          <a:xfrm>
            <a:off x="1964525" y="2580675"/>
            <a:ext cx="5402400" cy="0"/>
          </a:xfrm>
          <a:prstGeom prst="straightConnector1">
            <a:avLst/>
          </a:prstGeom>
          <a:noFill/>
          <a:ln w="28575" cap="flat" cmpd="sng">
            <a:solidFill>
              <a:srgbClr val="999999"/>
            </a:solidFill>
            <a:prstDash val="solid"/>
            <a:round/>
            <a:headEnd type="oval" w="med" len="med"/>
            <a:tailEnd type="triangle" w="med" len="med"/>
          </a:ln>
        </p:spPr>
      </p:cxnSp>
      <p:cxnSp>
        <p:nvCxnSpPr>
          <p:cNvPr id="1286" name="Google Shape;1286;p114"/>
          <p:cNvCxnSpPr/>
          <p:nvPr/>
        </p:nvCxnSpPr>
        <p:spPr>
          <a:xfrm rot="10800000">
            <a:off x="5598900" y="892925"/>
            <a:ext cx="0" cy="1676100"/>
          </a:xfrm>
          <a:prstGeom prst="straightConnector1">
            <a:avLst/>
          </a:prstGeom>
          <a:noFill/>
          <a:ln w="28575" cap="flat" cmpd="sng">
            <a:solidFill>
              <a:srgbClr val="999999"/>
            </a:solidFill>
            <a:prstDash val="solid"/>
            <a:round/>
            <a:headEnd type="none" w="med" len="med"/>
            <a:tailEnd type="triangle" w="med" len="med"/>
          </a:ln>
        </p:spPr>
      </p:cxnSp>
      <p:cxnSp>
        <p:nvCxnSpPr>
          <p:cNvPr id="1287" name="Google Shape;1287;p114"/>
          <p:cNvCxnSpPr/>
          <p:nvPr/>
        </p:nvCxnSpPr>
        <p:spPr>
          <a:xfrm rot="10800000">
            <a:off x="3581375" y="2580675"/>
            <a:ext cx="0" cy="1676100"/>
          </a:xfrm>
          <a:prstGeom prst="straightConnector1">
            <a:avLst/>
          </a:prstGeom>
          <a:noFill/>
          <a:ln w="28575" cap="flat" cmpd="sng">
            <a:solidFill>
              <a:srgbClr val="999999"/>
            </a:solidFill>
            <a:prstDash val="solid"/>
            <a:round/>
            <a:headEnd type="none" w="med" len="med"/>
            <a:tailEnd type="none" w="med" len="med"/>
          </a:ln>
        </p:spPr>
      </p:cxnSp>
      <p:sp>
        <p:nvSpPr>
          <p:cNvPr id="1288" name="Google Shape;1288;p114"/>
          <p:cNvSpPr txBox="1"/>
          <p:nvPr/>
        </p:nvSpPr>
        <p:spPr>
          <a:xfrm>
            <a:off x="3416700" y="4256775"/>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x</a:t>
            </a:r>
            <a:r>
              <a:rPr lang="en" sz="2200" b="1" baseline="-25000">
                <a:solidFill>
                  <a:srgbClr val="595959"/>
                </a:solidFill>
                <a:latin typeface="Courier New"/>
                <a:ea typeface="Courier New"/>
                <a:cs typeface="Courier New"/>
                <a:sym typeface="Courier New"/>
              </a:rPr>
              <a:t>t</a:t>
            </a:r>
            <a:endParaRPr sz="2200" b="1" baseline="-25000">
              <a:solidFill>
                <a:srgbClr val="595959"/>
              </a:solidFill>
              <a:latin typeface="Courier New"/>
              <a:ea typeface="Courier New"/>
              <a:cs typeface="Courier New"/>
              <a:sym typeface="Courier New"/>
            </a:endParaRPr>
          </a:p>
        </p:txBody>
      </p:sp>
      <p:sp>
        <p:nvSpPr>
          <p:cNvPr id="1289" name="Google Shape;1289;p114"/>
          <p:cNvSpPr txBox="1"/>
          <p:nvPr/>
        </p:nvSpPr>
        <p:spPr>
          <a:xfrm>
            <a:off x="5432600" y="339800"/>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y</a:t>
            </a:r>
            <a:r>
              <a:rPr lang="en" sz="2200" b="1" baseline="-25000">
                <a:solidFill>
                  <a:srgbClr val="595959"/>
                </a:solidFill>
                <a:latin typeface="Courier New"/>
                <a:ea typeface="Courier New"/>
                <a:cs typeface="Courier New"/>
                <a:sym typeface="Courier New"/>
              </a:rPr>
              <a:t>t</a:t>
            </a:r>
            <a:endParaRPr sz="2200" b="1" baseline="-25000">
              <a:solidFill>
                <a:srgbClr val="595959"/>
              </a:solidFill>
              <a:latin typeface="Courier New"/>
              <a:ea typeface="Courier New"/>
              <a:cs typeface="Courier New"/>
              <a:sym typeface="Courier New"/>
            </a:endParaRPr>
          </a:p>
        </p:txBody>
      </p:sp>
      <p:sp>
        <p:nvSpPr>
          <p:cNvPr id="1290" name="Google Shape;1290;p114"/>
          <p:cNvSpPr txBox="1"/>
          <p:nvPr/>
        </p:nvSpPr>
        <p:spPr>
          <a:xfrm>
            <a:off x="1004100" y="2250300"/>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h</a:t>
            </a:r>
            <a:r>
              <a:rPr lang="en" sz="2200" b="1" baseline="-25000">
                <a:solidFill>
                  <a:srgbClr val="595959"/>
                </a:solidFill>
                <a:latin typeface="Courier New"/>
                <a:ea typeface="Courier New"/>
                <a:cs typeface="Courier New"/>
                <a:sym typeface="Courier New"/>
              </a:rPr>
              <a:t>t-1</a:t>
            </a:r>
            <a:endParaRPr sz="2200" b="1" baseline="-25000">
              <a:solidFill>
                <a:srgbClr val="595959"/>
              </a:solidFill>
              <a:latin typeface="Courier New"/>
              <a:ea typeface="Courier New"/>
              <a:cs typeface="Courier New"/>
              <a:sym typeface="Courier New"/>
            </a:endParaRPr>
          </a:p>
        </p:txBody>
      </p:sp>
      <p:sp>
        <p:nvSpPr>
          <p:cNvPr id="1291" name="Google Shape;1291;p114"/>
          <p:cNvSpPr txBox="1"/>
          <p:nvPr/>
        </p:nvSpPr>
        <p:spPr>
          <a:xfrm>
            <a:off x="7366925" y="2259225"/>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h</a:t>
            </a:r>
            <a:r>
              <a:rPr lang="en" sz="2200" b="1" baseline="-25000">
                <a:solidFill>
                  <a:srgbClr val="595959"/>
                </a:solidFill>
                <a:latin typeface="Courier New"/>
                <a:ea typeface="Courier New"/>
                <a:cs typeface="Courier New"/>
                <a:sym typeface="Courier New"/>
              </a:rPr>
              <a:t>t</a:t>
            </a:r>
            <a:endParaRPr sz="2200" b="1" baseline="-25000">
              <a:solidFill>
                <a:srgbClr val="595959"/>
              </a:solidFill>
              <a:latin typeface="Courier New"/>
              <a:ea typeface="Courier New"/>
              <a:cs typeface="Courier New"/>
              <a:sym typeface="Courier New"/>
            </a:endParaRPr>
          </a:p>
        </p:txBody>
      </p:sp>
      <p:sp>
        <p:nvSpPr>
          <p:cNvPr id="1292" name="Google Shape;1292;p114"/>
          <p:cNvSpPr/>
          <p:nvPr/>
        </p:nvSpPr>
        <p:spPr>
          <a:xfrm>
            <a:off x="3438875" y="2843500"/>
            <a:ext cx="285000" cy="269700"/>
          </a:xfrm>
          <a:prstGeom prst="ellipse">
            <a:avLst/>
          </a:prstGeom>
          <a:solidFill>
            <a:schemeClr val="accent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a:ea typeface="Lexend"/>
              <a:cs typeface="Lexend"/>
              <a:sym typeface="Lexend"/>
            </a:endParaRPr>
          </a:p>
        </p:txBody>
      </p:sp>
      <p:sp>
        <p:nvSpPr>
          <p:cNvPr id="1293" name="Google Shape;1293;p114"/>
          <p:cNvSpPr txBox="1"/>
          <p:nvPr/>
        </p:nvSpPr>
        <p:spPr>
          <a:xfrm>
            <a:off x="3438875" y="2798508"/>
            <a:ext cx="285000" cy="2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X</a:t>
            </a:r>
            <a:endParaRPr sz="1200">
              <a:solidFill>
                <a:schemeClr val="dk1"/>
              </a:solidFill>
              <a:latin typeface="Lexend"/>
              <a:ea typeface="Lexend"/>
              <a:cs typeface="Lexend"/>
              <a:sym typeface="Lexend"/>
            </a:endParaRPr>
          </a:p>
        </p:txBody>
      </p:sp>
      <p:sp>
        <p:nvSpPr>
          <p:cNvPr id="1294" name="Google Shape;1294;p114"/>
          <p:cNvSpPr/>
          <p:nvPr/>
        </p:nvSpPr>
        <p:spPr>
          <a:xfrm>
            <a:off x="2975500" y="2436900"/>
            <a:ext cx="285000" cy="269700"/>
          </a:xfrm>
          <a:prstGeom prst="ellipse">
            <a:avLst/>
          </a:prstGeom>
          <a:solidFill>
            <a:schemeClr val="accent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a:ea typeface="Lexend"/>
              <a:cs typeface="Lexend"/>
              <a:sym typeface="Lexend"/>
            </a:endParaRPr>
          </a:p>
        </p:txBody>
      </p:sp>
      <p:sp>
        <p:nvSpPr>
          <p:cNvPr id="1295" name="Google Shape;1295;p114"/>
          <p:cNvSpPr/>
          <p:nvPr/>
        </p:nvSpPr>
        <p:spPr>
          <a:xfrm>
            <a:off x="3438875" y="2445825"/>
            <a:ext cx="285000" cy="269700"/>
          </a:xfrm>
          <a:prstGeom prst="ellipse">
            <a:avLst/>
          </a:prstGeom>
          <a:solidFill>
            <a:schemeClr val="accent6"/>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a:ea typeface="Lexend"/>
              <a:cs typeface="Lexend"/>
              <a:sym typeface="Lexend"/>
            </a:endParaRPr>
          </a:p>
        </p:txBody>
      </p:sp>
      <p:sp>
        <p:nvSpPr>
          <p:cNvPr id="1296" name="Google Shape;1296;p114"/>
          <p:cNvSpPr txBox="1"/>
          <p:nvPr/>
        </p:nvSpPr>
        <p:spPr>
          <a:xfrm>
            <a:off x="2975500" y="2400964"/>
            <a:ext cx="285000" cy="2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X</a:t>
            </a:r>
            <a:endParaRPr sz="1200">
              <a:solidFill>
                <a:schemeClr val="dk1"/>
              </a:solidFill>
              <a:latin typeface="Lexend"/>
              <a:ea typeface="Lexend"/>
              <a:cs typeface="Lexend"/>
              <a:sym typeface="Lexend"/>
            </a:endParaRPr>
          </a:p>
        </p:txBody>
      </p:sp>
      <p:sp>
        <p:nvSpPr>
          <p:cNvPr id="1297" name="Google Shape;1297;p114"/>
          <p:cNvSpPr txBox="1"/>
          <p:nvPr/>
        </p:nvSpPr>
        <p:spPr>
          <a:xfrm>
            <a:off x="3429889" y="2356035"/>
            <a:ext cx="285000" cy="2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Lexend"/>
                <a:ea typeface="Lexend"/>
                <a:cs typeface="Lexend"/>
                <a:sym typeface="Lexend"/>
              </a:rPr>
              <a:t>+</a:t>
            </a:r>
            <a:endParaRPr sz="1600">
              <a:solidFill>
                <a:schemeClr val="dk1"/>
              </a:solidFill>
              <a:latin typeface="Lexend"/>
              <a:ea typeface="Lexend"/>
              <a:cs typeface="Lexend"/>
              <a:sym typeface="Lexend"/>
            </a:endParaRPr>
          </a:p>
        </p:txBody>
      </p:sp>
      <p:sp>
        <p:nvSpPr>
          <p:cNvPr id="1298" name="Google Shape;1298;p114"/>
          <p:cNvSpPr txBox="1"/>
          <p:nvPr/>
        </p:nvSpPr>
        <p:spPr>
          <a:xfrm>
            <a:off x="3714900" y="2715525"/>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W</a:t>
            </a:r>
            <a:r>
              <a:rPr lang="en" sz="2200" b="1" baseline="-25000">
                <a:solidFill>
                  <a:srgbClr val="595959"/>
                </a:solidFill>
                <a:latin typeface="Courier New"/>
                <a:ea typeface="Courier New"/>
                <a:cs typeface="Courier New"/>
                <a:sym typeface="Courier New"/>
              </a:rPr>
              <a:t>x</a:t>
            </a:r>
            <a:endParaRPr sz="2200" b="1" baseline="-25000">
              <a:solidFill>
                <a:srgbClr val="595959"/>
              </a:solidFill>
              <a:latin typeface="Courier New"/>
              <a:ea typeface="Courier New"/>
              <a:cs typeface="Courier New"/>
              <a:sym typeface="Courier New"/>
            </a:endParaRPr>
          </a:p>
        </p:txBody>
      </p:sp>
      <p:sp>
        <p:nvSpPr>
          <p:cNvPr id="1299" name="Google Shape;1299;p114"/>
          <p:cNvSpPr txBox="1"/>
          <p:nvPr/>
        </p:nvSpPr>
        <p:spPr>
          <a:xfrm>
            <a:off x="2887700" y="1881200"/>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W</a:t>
            </a:r>
            <a:r>
              <a:rPr lang="en" sz="2200" b="1" baseline="-25000">
                <a:solidFill>
                  <a:srgbClr val="595959"/>
                </a:solidFill>
                <a:latin typeface="Courier New"/>
                <a:ea typeface="Courier New"/>
                <a:cs typeface="Courier New"/>
                <a:sym typeface="Courier New"/>
              </a:rPr>
              <a:t>y</a:t>
            </a:r>
            <a:endParaRPr sz="2200" b="1" baseline="-25000">
              <a:solidFill>
                <a:srgbClr val="595959"/>
              </a:solidFill>
              <a:latin typeface="Courier New"/>
              <a:ea typeface="Courier New"/>
              <a:cs typeface="Courier New"/>
              <a:sym typeface="Courier New"/>
            </a:endParaRPr>
          </a:p>
        </p:txBody>
      </p:sp>
      <p:sp>
        <p:nvSpPr>
          <p:cNvPr id="1300" name="Google Shape;1300;p114"/>
          <p:cNvSpPr txBox="1"/>
          <p:nvPr/>
        </p:nvSpPr>
        <p:spPr>
          <a:xfrm>
            <a:off x="3416700" y="2027775"/>
            <a:ext cx="9018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Courier New"/>
                <a:ea typeface="Courier New"/>
                <a:cs typeface="Courier New"/>
                <a:sym typeface="Courier New"/>
              </a:rPr>
              <a:t>b</a:t>
            </a:r>
            <a:endParaRPr sz="2200" b="1" baseline="-25000">
              <a:solidFill>
                <a:srgbClr val="595959"/>
              </a:solidFill>
              <a:latin typeface="Courier New"/>
              <a:ea typeface="Courier New"/>
              <a:cs typeface="Courier New"/>
              <a:sym typeface="Courier New"/>
            </a:endParaRPr>
          </a:p>
        </p:txBody>
      </p:sp>
      <p:sp>
        <p:nvSpPr>
          <p:cNvPr id="1301" name="Google Shape;1301;p114"/>
          <p:cNvSpPr/>
          <p:nvPr/>
        </p:nvSpPr>
        <p:spPr>
          <a:xfrm>
            <a:off x="4465975" y="2408200"/>
            <a:ext cx="799800" cy="3159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Courier New"/>
                <a:ea typeface="Courier New"/>
                <a:cs typeface="Courier New"/>
                <a:sym typeface="Courier New"/>
              </a:rPr>
              <a:t>tanh</a:t>
            </a:r>
            <a:endParaRPr b="1">
              <a:solidFill>
                <a:schemeClr val="accent6"/>
              </a:solidFill>
              <a:latin typeface="Courier New"/>
              <a:ea typeface="Courier New"/>
              <a:cs typeface="Courier New"/>
              <a:sym typeface="Courier New"/>
            </a:endParaRPr>
          </a:p>
        </p:txBody>
      </p:sp>
      <p:sp>
        <p:nvSpPr>
          <p:cNvPr id="1302" name="Google Shape;1302;p114"/>
          <p:cNvSpPr txBox="1"/>
          <p:nvPr/>
        </p:nvSpPr>
        <p:spPr>
          <a:xfrm>
            <a:off x="348600" y="203575"/>
            <a:ext cx="4223400" cy="9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urier New"/>
                <a:ea typeface="Courier New"/>
                <a:cs typeface="Courier New"/>
                <a:sym typeface="Courier New"/>
              </a:rPr>
              <a:t>y</a:t>
            </a:r>
            <a:r>
              <a:rPr lang="en" sz="2000" b="1" baseline="-25000">
                <a:solidFill>
                  <a:schemeClr val="dk1"/>
                </a:solidFill>
                <a:latin typeface="Courier New"/>
                <a:ea typeface="Courier New"/>
                <a:cs typeface="Courier New"/>
                <a:sym typeface="Courier New"/>
              </a:rPr>
              <a:t>t</a:t>
            </a:r>
            <a:r>
              <a:rPr lang="en" sz="2000" b="1">
                <a:solidFill>
                  <a:schemeClr val="dk1"/>
                </a:solidFill>
                <a:latin typeface="Courier New"/>
                <a:ea typeface="Courier New"/>
                <a:cs typeface="Courier New"/>
                <a:sym typeface="Courier New"/>
              </a:rPr>
              <a:t> = </a:t>
            </a:r>
            <a:r>
              <a:rPr lang="en" sz="2000" b="1">
                <a:solidFill>
                  <a:srgbClr val="1F1F1F"/>
                </a:solidFill>
                <a:latin typeface="Courier New"/>
                <a:ea typeface="Courier New"/>
                <a:cs typeface="Courier New"/>
                <a:sym typeface="Courier New"/>
              </a:rPr>
              <a:t>α</a:t>
            </a:r>
            <a:r>
              <a:rPr lang="en" sz="2000" b="1">
                <a:solidFill>
                  <a:schemeClr val="dk1"/>
                </a:solidFill>
                <a:latin typeface="Courier New"/>
                <a:ea typeface="Courier New"/>
                <a:cs typeface="Courier New"/>
                <a:sym typeface="Courier New"/>
              </a:rPr>
              <a:t>(W</a:t>
            </a:r>
            <a:r>
              <a:rPr lang="en" sz="2000" b="1" baseline="-25000">
                <a:solidFill>
                  <a:schemeClr val="dk1"/>
                </a:solidFill>
                <a:latin typeface="Courier New"/>
                <a:ea typeface="Courier New"/>
                <a:cs typeface="Courier New"/>
                <a:sym typeface="Courier New"/>
              </a:rPr>
              <a:t>x</a:t>
            </a:r>
            <a:r>
              <a:rPr lang="en" sz="2000" b="1">
                <a:solidFill>
                  <a:schemeClr val="dk1"/>
                </a:solidFill>
                <a:latin typeface="Courier New"/>
                <a:ea typeface="Courier New"/>
                <a:cs typeface="Courier New"/>
                <a:sym typeface="Courier New"/>
              </a:rPr>
              <a:t>x</a:t>
            </a:r>
            <a:r>
              <a:rPr lang="en" sz="2000" b="1" baseline="-25000">
                <a:solidFill>
                  <a:schemeClr val="dk1"/>
                </a:solidFill>
                <a:latin typeface="Courier New"/>
                <a:ea typeface="Courier New"/>
                <a:cs typeface="Courier New"/>
                <a:sym typeface="Courier New"/>
              </a:rPr>
              <a:t>t</a:t>
            </a:r>
            <a:r>
              <a:rPr lang="en" sz="2000" b="1">
                <a:solidFill>
                  <a:schemeClr val="dk1"/>
                </a:solidFill>
                <a:latin typeface="Courier New"/>
                <a:ea typeface="Courier New"/>
                <a:cs typeface="Courier New"/>
                <a:sym typeface="Courier New"/>
              </a:rPr>
              <a:t> + W</a:t>
            </a:r>
            <a:r>
              <a:rPr lang="en" sz="2000" b="1" baseline="-25000">
                <a:solidFill>
                  <a:schemeClr val="dk1"/>
                </a:solidFill>
                <a:latin typeface="Courier New"/>
                <a:ea typeface="Courier New"/>
                <a:cs typeface="Courier New"/>
                <a:sym typeface="Courier New"/>
              </a:rPr>
              <a:t>y</a:t>
            </a:r>
            <a:r>
              <a:rPr lang="en" sz="2000" b="1">
                <a:solidFill>
                  <a:schemeClr val="dk1"/>
                </a:solidFill>
                <a:latin typeface="Courier New"/>
                <a:ea typeface="Courier New"/>
                <a:cs typeface="Courier New"/>
                <a:sym typeface="Courier New"/>
              </a:rPr>
              <a:t>y</a:t>
            </a:r>
            <a:r>
              <a:rPr lang="en" sz="2000" b="1" baseline="-25000">
                <a:solidFill>
                  <a:schemeClr val="dk1"/>
                </a:solidFill>
                <a:latin typeface="Courier New"/>
                <a:ea typeface="Courier New"/>
                <a:cs typeface="Courier New"/>
                <a:sym typeface="Courier New"/>
              </a:rPr>
              <a:t>t-1</a:t>
            </a:r>
            <a:r>
              <a:rPr lang="en" sz="2000" b="1">
                <a:solidFill>
                  <a:schemeClr val="dk1"/>
                </a:solidFill>
                <a:latin typeface="Courier New"/>
                <a:ea typeface="Courier New"/>
                <a:cs typeface="Courier New"/>
                <a:sym typeface="Courier New"/>
              </a:rPr>
              <a:t> + b)</a:t>
            </a:r>
            <a:endParaRPr sz="2000" b="1">
              <a:solidFill>
                <a:schemeClr val="dk1"/>
              </a:solidFill>
              <a:latin typeface="Courier New"/>
              <a:ea typeface="Courier New"/>
              <a:cs typeface="Courier New"/>
              <a:sym typeface="Courier New"/>
            </a:endParaRPr>
          </a:p>
        </p:txBody>
      </p:sp>
      <p:sp>
        <p:nvSpPr>
          <p:cNvPr id="1303" name="Google Shape;1303;p114"/>
          <p:cNvSpPr/>
          <p:nvPr/>
        </p:nvSpPr>
        <p:spPr>
          <a:xfrm>
            <a:off x="5086950" y="1167775"/>
            <a:ext cx="1023900" cy="3159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Courier New"/>
                <a:ea typeface="Courier New"/>
                <a:cs typeface="Courier New"/>
                <a:sym typeface="Courier New"/>
              </a:rPr>
              <a:t>softmax</a:t>
            </a:r>
            <a:endParaRPr b="1">
              <a:solidFill>
                <a:schemeClr val="accent6"/>
              </a:solidFill>
              <a:latin typeface="Courier New"/>
              <a:ea typeface="Courier New"/>
              <a:cs typeface="Courier New"/>
              <a:sym typeface="Courier New"/>
            </a:endParaRPr>
          </a:p>
        </p:txBody>
      </p:sp>
      <p:sp>
        <p:nvSpPr>
          <p:cNvPr id="1304" name="Google Shape;1304;p114"/>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77</a:t>
            </a:fld>
            <a:endParaRPr>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grpSp>
        <p:nvGrpSpPr>
          <p:cNvPr id="1309" name="Google Shape;1309;p115"/>
          <p:cNvGrpSpPr/>
          <p:nvPr/>
        </p:nvGrpSpPr>
        <p:grpSpPr>
          <a:xfrm>
            <a:off x="40188" y="0"/>
            <a:ext cx="4536000" cy="1675500"/>
            <a:chOff x="40188" y="0"/>
            <a:chExt cx="4536000" cy="1675500"/>
          </a:xfrm>
        </p:grpSpPr>
        <p:sp>
          <p:nvSpPr>
            <p:cNvPr id="1310" name="Google Shape;1310;p115"/>
            <p:cNvSpPr/>
            <p:nvPr/>
          </p:nvSpPr>
          <p:spPr>
            <a:xfrm>
              <a:off x="40188" y="0"/>
              <a:ext cx="4536000" cy="1675500"/>
            </a:xfrm>
            <a:prstGeom prst="rect">
              <a:avLst/>
            </a:prstGeom>
            <a:solidFill>
              <a:schemeClr val="accent6"/>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11" name="Google Shape;1311;p115"/>
            <p:cNvSpPr/>
            <p:nvPr/>
          </p:nvSpPr>
          <p:spPr>
            <a:xfrm>
              <a:off x="1028000" y="624717"/>
              <a:ext cx="732991" cy="365577"/>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12" name="Google Shape;1312;p115"/>
            <p:cNvSpPr/>
            <p:nvPr/>
          </p:nvSpPr>
          <p:spPr>
            <a:xfrm>
              <a:off x="1941695" y="624717"/>
              <a:ext cx="732991" cy="365577"/>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13" name="Google Shape;1313;p115"/>
            <p:cNvSpPr/>
            <p:nvPr/>
          </p:nvSpPr>
          <p:spPr>
            <a:xfrm>
              <a:off x="2855391" y="624717"/>
              <a:ext cx="732991" cy="365577"/>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14" name="Google Shape;1314;p115"/>
            <p:cNvSpPr/>
            <p:nvPr/>
          </p:nvSpPr>
          <p:spPr>
            <a:xfrm>
              <a:off x="3769087" y="624717"/>
              <a:ext cx="732991" cy="365577"/>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15" name="Google Shape;1315;p115"/>
            <p:cNvSpPr/>
            <p:nvPr/>
          </p:nvSpPr>
          <p:spPr>
            <a:xfrm>
              <a:off x="114304" y="624717"/>
              <a:ext cx="732991" cy="365577"/>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316" name="Google Shape;1316;p115"/>
            <p:cNvCxnSpPr>
              <a:stCxn id="1315" idx="3"/>
              <a:endCxn id="1311" idx="1"/>
            </p:cNvCxnSpPr>
            <p:nvPr/>
          </p:nvCxnSpPr>
          <p:spPr>
            <a:xfrm>
              <a:off x="847295" y="807506"/>
              <a:ext cx="180600" cy="0"/>
            </a:xfrm>
            <a:prstGeom prst="straightConnector1">
              <a:avLst/>
            </a:prstGeom>
            <a:noFill/>
            <a:ln w="19050" cap="flat" cmpd="sng">
              <a:solidFill>
                <a:srgbClr val="666666"/>
              </a:solidFill>
              <a:prstDash val="solid"/>
              <a:round/>
              <a:headEnd type="none" w="med" len="med"/>
              <a:tailEnd type="triangle" w="med" len="med"/>
            </a:ln>
          </p:spPr>
        </p:cxnSp>
        <p:cxnSp>
          <p:nvCxnSpPr>
            <p:cNvPr id="1317" name="Google Shape;1317;p115"/>
            <p:cNvCxnSpPr>
              <a:stCxn id="1311" idx="3"/>
              <a:endCxn id="1312" idx="1"/>
            </p:cNvCxnSpPr>
            <p:nvPr/>
          </p:nvCxnSpPr>
          <p:spPr>
            <a:xfrm>
              <a:off x="1760991" y="807506"/>
              <a:ext cx="180600" cy="0"/>
            </a:xfrm>
            <a:prstGeom prst="straightConnector1">
              <a:avLst/>
            </a:prstGeom>
            <a:noFill/>
            <a:ln w="19050" cap="flat" cmpd="sng">
              <a:solidFill>
                <a:srgbClr val="666666"/>
              </a:solidFill>
              <a:prstDash val="solid"/>
              <a:round/>
              <a:headEnd type="none" w="med" len="med"/>
              <a:tailEnd type="triangle" w="med" len="med"/>
            </a:ln>
          </p:spPr>
        </p:cxnSp>
        <p:cxnSp>
          <p:nvCxnSpPr>
            <p:cNvPr id="1318" name="Google Shape;1318;p115"/>
            <p:cNvCxnSpPr>
              <a:stCxn id="1312" idx="3"/>
              <a:endCxn id="1313" idx="1"/>
            </p:cNvCxnSpPr>
            <p:nvPr/>
          </p:nvCxnSpPr>
          <p:spPr>
            <a:xfrm>
              <a:off x="2674687" y="807506"/>
              <a:ext cx="180600" cy="0"/>
            </a:xfrm>
            <a:prstGeom prst="straightConnector1">
              <a:avLst/>
            </a:prstGeom>
            <a:noFill/>
            <a:ln w="19050" cap="flat" cmpd="sng">
              <a:solidFill>
                <a:srgbClr val="666666"/>
              </a:solidFill>
              <a:prstDash val="solid"/>
              <a:round/>
              <a:headEnd type="none" w="med" len="med"/>
              <a:tailEnd type="triangle" w="med" len="med"/>
            </a:ln>
          </p:spPr>
        </p:cxnSp>
        <p:cxnSp>
          <p:nvCxnSpPr>
            <p:cNvPr id="1319" name="Google Shape;1319;p115"/>
            <p:cNvCxnSpPr>
              <a:stCxn id="1313" idx="3"/>
              <a:endCxn id="1314" idx="1"/>
            </p:cNvCxnSpPr>
            <p:nvPr/>
          </p:nvCxnSpPr>
          <p:spPr>
            <a:xfrm>
              <a:off x="3588382" y="807506"/>
              <a:ext cx="180600" cy="0"/>
            </a:xfrm>
            <a:prstGeom prst="straightConnector1">
              <a:avLst/>
            </a:prstGeom>
            <a:noFill/>
            <a:ln w="19050" cap="flat" cmpd="sng">
              <a:solidFill>
                <a:srgbClr val="666666"/>
              </a:solidFill>
              <a:prstDash val="solid"/>
              <a:round/>
              <a:headEnd type="none" w="med" len="med"/>
              <a:tailEnd type="triangle" w="med" len="med"/>
            </a:ln>
          </p:spPr>
        </p:cxnSp>
        <p:sp>
          <p:nvSpPr>
            <p:cNvPr id="1320" name="Google Shape;1320;p115"/>
            <p:cNvSpPr txBox="1"/>
            <p:nvPr/>
          </p:nvSpPr>
          <p:spPr>
            <a:xfrm>
              <a:off x="164059" y="60379"/>
              <a:ext cx="633481" cy="2262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y0</a:t>
              </a:r>
              <a:endParaRPr sz="1200" b="1">
                <a:solidFill>
                  <a:schemeClr val="dk1"/>
                </a:solidFill>
                <a:latin typeface="Courier New"/>
                <a:ea typeface="Courier New"/>
                <a:cs typeface="Courier New"/>
                <a:sym typeface="Courier New"/>
              </a:endParaRPr>
            </a:p>
          </p:txBody>
        </p:sp>
        <p:sp>
          <p:nvSpPr>
            <p:cNvPr id="1321" name="Google Shape;1321;p115"/>
            <p:cNvSpPr txBox="1"/>
            <p:nvPr/>
          </p:nvSpPr>
          <p:spPr>
            <a:xfrm>
              <a:off x="1077755" y="60379"/>
              <a:ext cx="633481" cy="2262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y1</a:t>
              </a:r>
              <a:endParaRPr sz="1200" b="1">
                <a:solidFill>
                  <a:schemeClr val="dk1"/>
                </a:solidFill>
                <a:latin typeface="Courier New"/>
                <a:ea typeface="Courier New"/>
                <a:cs typeface="Courier New"/>
                <a:sym typeface="Courier New"/>
              </a:endParaRPr>
            </a:p>
          </p:txBody>
        </p:sp>
        <p:sp>
          <p:nvSpPr>
            <p:cNvPr id="1322" name="Google Shape;1322;p115"/>
            <p:cNvSpPr txBox="1"/>
            <p:nvPr/>
          </p:nvSpPr>
          <p:spPr>
            <a:xfrm>
              <a:off x="1991451" y="60379"/>
              <a:ext cx="633481" cy="2262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y2</a:t>
              </a:r>
              <a:endParaRPr sz="1200" b="1">
                <a:solidFill>
                  <a:schemeClr val="dk1"/>
                </a:solidFill>
                <a:latin typeface="Courier New"/>
                <a:ea typeface="Courier New"/>
                <a:cs typeface="Courier New"/>
                <a:sym typeface="Courier New"/>
              </a:endParaRPr>
            </a:p>
          </p:txBody>
        </p:sp>
        <p:sp>
          <p:nvSpPr>
            <p:cNvPr id="1323" name="Google Shape;1323;p115"/>
            <p:cNvSpPr txBox="1"/>
            <p:nvPr/>
          </p:nvSpPr>
          <p:spPr>
            <a:xfrm>
              <a:off x="2905146" y="60379"/>
              <a:ext cx="633481" cy="2262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y3</a:t>
              </a:r>
              <a:endParaRPr sz="1200" b="1">
                <a:solidFill>
                  <a:schemeClr val="dk1"/>
                </a:solidFill>
                <a:latin typeface="Courier New"/>
                <a:ea typeface="Courier New"/>
                <a:cs typeface="Courier New"/>
                <a:sym typeface="Courier New"/>
              </a:endParaRPr>
            </a:p>
          </p:txBody>
        </p:sp>
        <p:sp>
          <p:nvSpPr>
            <p:cNvPr id="1324" name="Google Shape;1324;p115"/>
            <p:cNvSpPr txBox="1"/>
            <p:nvPr/>
          </p:nvSpPr>
          <p:spPr>
            <a:xfrm>
              <a:off x="3818842" y="60379"/>
              <a:ext cx="633481" cy="2262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y4</a:t>
              </a:r>
              <a:endParaRPr sz="1200" b="1">
                <a:solidFill>
                  <a:schemeClr val="dk1"/>
                </a:solidFill>
                <a:latin typeface="Courier New"/>
                <a:ea typeface="Courier New"/>
                <a:cs typeface="Courier New"/>
                <a:sym typeface="Courier New"/>
              </a:endParaRPr>
            </a:p>
          </p:txBody>
        </p:sp>
        <p:cxnSp>
          <p:nvCxnSpPr>
            <p:cNvPr id="1325" name="Google Shape;1325;p115"/>
            <p:cNvCxnSpPr>
              <a:stCxn id="1315" idx="0"/>
              <a:endCxn id="1320" idx="2"/>
            </p:cNvCxnSpPr>
            <p:nvPr/>
          </p:nvCxnSpPr>
          <p:spPr>
            <a:xfrm rot="10800000">
              <a:off x="480799"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26" name="Google Shape;1326;p115"/>
            <p:cNvCxnSpPr>
              <a:stCxn id="1311" idx="0"/>
              <a:endCxn id="1321" idx="2"/>
            </p:cNvCxnSpPr>
            <p:nvPr/>
          </p:nvCxnSpPr>
          <p:spPr>
            <a:xfrm rot="10800000">
              <a:off x="1394495"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27" name="Google Shape;1327;p115"/>
            <p:cNvCxnSpPr>
              <a:stCxn id="1312" idx="0"/>
              <a:endCxn id="1322" idx="2"/>
            </p:cNvCxnSpPr>
            <p:nvPr/>
          </p:nvCxnSpPr>
          <p:spPr>
            <a:xfrm rot="10800000">
              <a:off x="2308191"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28" name="Google Shape;1328;p115"/>
            <p:cNvCxnSpPr>
              <a:stCxn id="1313" idx="0"/>
              <a:endCxn id="1323" idx="2"/>
            </p:cNvCxnSpPr>
            <p:nvPr/>
          </p:nvCxnSpPr>
          <p:spPr>
            <a:xfrm rot="10800000">
              <a:off x="3221887"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29" name="Google Shape;1329;p115"/>
            <p:cNvCxnSpPr>
              <a:stCxn id="1314" idx="0"/>
              <a:endCxn id="1324" idx="2"/>
            </p:cNvCxnSpPr>
            <p:nvPr/>
          </p:nvCxnSpPr>
          <p:spPr>
            <a:xfrm rot="10800000">
              <a:off x="4135582" y="286617"/>
              <a:ext cx="0" cy="338100"/>
            </a:xfrm>
            <a:prstGeom prst="straightConnector1">
              <a:avLst/>
            </a:prstGeom>
            <a:noFill/>
            <a:ln w="19050" cap="flat" cmpd="sng">
              <a:solidFill>
                <a:srgbClr val="666666"/>
              </a:solidFill>
              <a:prstDash val="solid"/>
              <a:round/>
              <a:headEnd type="none" w="med" len="med"/>
              <a:tailEnd type="triangle" w="med" len="med"/>
            </a:ln>
          </p:spPr>
        </p:cxnSp>
        <p:sp>
          <p:nvSpPr>
            <p:cNvPr id="1330" name="Google Shape;1330;p115"/>
            <p:cNvSpPr txBox="1"/>
            <p:nvPr/>
          </p:nvSpPr>
          <p:spPr>
            <a:xfrm>
              <a:off x="164059" y="1328425"/>
              <a:ext cx="633481" cy="2262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x0</a:t>
              </a:r>
              <a:endParaRPr sz="1200" b="1">
                <a:solidFill>
                  <a:schemeClr val="dk1"/>
                </a:solidFill>
                <a:latin typeface="Courier New"/>
                <a:ea typeface="Courier New"/>
                <a:cs typeface="Courier New"/>
                <a:sym typeface="Courier New"/>
              </a:endParaRPr>
            </a:p>
          </p:txBody>
        </p:sp>
        <p:sp>
          <p:nvSpPr>
            <p:cNvPr id="1331" name="Google Shape;1331;p115"/>
            <p:cNvSpPr txBox="1"/>
            <p:nvPr/>
          </p:nvSpPr>
          <p:spPr>
            <a:xfrm>
              <a:off x="1077808" y="1328425"/>
              <a:ext cx="633481" cy="2262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x1</a:t>
              </a:r>
              <a:endParaRPr sz="1200" b="1">
                <a:solidFill>
                  <a:schemeClr val="dk1"/>
                </a:solidFill>
                <a:latin typeface="Courier New"/>
                <a:ea typeface="Courier New"/>
                <a:cs typeface="Courier New"/>
                <a:sym typeface="Courier New"/>
              </a:endParaRPr>
            </a:p>
          </p:txBody>
        </p:sp>
        <p:sp>
          <p:nvSpPr>
            <p:cNvPr id="1332" name="Google Shape;1332;p115"/>
            <p:cNvSpPr txBox="1"/>
            <p:nvPr/>
          </p:nvSpPr>
          <p:spPr>
            <a:xfrm>
              <a:off x="1991504" y="1328425"/>
              <a:ext cx="633481" cy="2262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x2</a:t>
              </a:r>
              <a:endParaRPr sz="1200" b="1">
                <a:solidFill>
                  <a:schemeClr val="dk1"/>
                </a:solidFill>
                <a:latin typeface="Courier New"/>
                <a:ea typeface="Courier New"/>
                <a:cs typeface="Courier New"/>
                <a:sym typeface="Courier New"/>
              </a:endParaRPr>
            </a:p>
          </p:txBody>
        </p:sp>
        <p:sp>
          <p:nvSpPr>
            <p:cNvPr id="1333" name="Google Shape;1333;p115"/>
            <p:cNvSpPr txBox="1"/>
            <p:nvPr/>
          </p:nvSpPr>
          <p:spPr>
            <a:xfrm>
              <a:off x="2905200" y="1328425"/>
              <a:ext cx="633481" cy="2262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x3</a:t>
              </a:r>
              <a:endParaRPr sz="1200" b="1">
                <a:solidFill>
                  <a:schemeClr val="dk1"/>
                </a:solidFill>
                <a:latin typeface="Courier New"/>
                <a:ea typeface="Courier New"/>
                <a:cs typeface="Courier New"/>
                <a:sym typeface="Courier New"/>
              </a:endParaRPr>
            </a:p>
          </p:txBody>
        </p:sp>
        <p:sp>
          <p:nvSpPr>
            <p:cNvPr id="1334" name="Google Shape;1334;p115"/>
            <p:cNvSpPr txBox="1"/>
            <p:nvPr/>
          </p:nvSpPr>
          <p:spPr>
            <a:xfrm>
              <a:off x="3818895" y="1328425"/>
              <a:ext cx="633481" cy="2262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x4</a:t>
              </a:r>
              <a:endParaRPr sz="1200" b="1">
                <a:solidFill>
                  <a:schemeClr val="dk1"/>
                </a:solidFill>
                <a:latin typeface="Courier New"/>
                <a:ea typeface="Courier New"/>
                <a:cs typeface="Courier New"/>
                <a:sym typeface="Courier New"/>
              </a:endParaRPr>
            </a:p>
          </p:txBody>
        </p:sp>
        <p:cxnSp>
          <p:nvCxnSpPr>
            <p:cNvPr id="1335" name="Google Shape;1335;p115"/>
            <p:cNvCxnSpPr>
              <a:stCxn id="1330" idx="0"/>
              <a:endCxn id="1315" idx="2"/>
            </p:cNvCxnSpPr>
            <p:nvPr/>
          </p:nvCxnSpPr>
          <p:spPr>
            <a:xfrm rot="10800000">
              <a:off x="480799" y="990325"/>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36" name="Google Shape;1336;p115"/>
            <p:cNvCxnSpPr>
              <a:stCxn id="1331" idx="0"/>
              <a:endCxn id="1311" idx="2"/>
            </p:cNvCxnSpPr>
            <p:nvPr/>
          </p:nvCxnSpPr>
          <p:spPr>
            <a:xfrm rot="10800000">
              <a:off x="1394549" y="990325"/>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37" name="Google Shape;1337;p115"/>
            <p:cNvCxnSpPr>
              <a:stCxn id="1332" idx="0"/>
              <a:endCxn id="1312" idx="2"/>
            </p:cNvCxnSpPr>
            <p:nvPr/>
          </p:nvCxnSpPr>
          <p:spPr>
            <a:xfrm rot="10800000">
              <a:off x="2308244" y="990325"/>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38" name="Google Shape;1338;p115"/>
            <p:cNvCxnSpPr>
              <a:stCxn id="1333" idx="0"/>
              <a:endCxn id="1313" idx="2"/>
            </p:cNvCxnSpPr>
            <p:nvPr/>
          </p:nvCxnSpPr>
          <p:spPr>
            <a:xfrm rot="10800000">
              <a:off x="3221940" y="990325"/>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39" name="Google Shape;1339;p115"/>
            <p:cNvCxnSpPr>
              <a:stCxn id="1334" idx="0"/>
              <a:endCxn id="1314" idx="2"/>
            </p:cNvCxnSpPr>
            <p:nvPr/>
          </p:nvCxnSpPr>
          <p:spPr>
            <a:xfrm rot="10800000">
              <a:off x="4135636" y="990325"/>
              <a:ext cx="0" cy="338100"/>
            </a:xfrm>
            <a:prstGeom prst="straightConnector1">
              <a:avLst/>
            </a:prstGeom>
            <a:noFill/>
            <a:ln w="19050" cap="flat" cmpd="sng">
              <a:solidFill>
                <a:srgbClr val="666666"/>
              </a:solidFill>
              <a:prstDash val="solid"/>
              <a:round/>
              <a:headEnd type="none" w="med" len="med"/>
              <a:tailEnd type="triangle" w="med" len="med"/>
            </a:ln>
          </p:spPr>
        </p:cxnSp>
        <p:sp>
          <p:nvSpPr>
            <p:cNvPr id="1340" name="Google Shape;1340;p115"/>
            <p:cNvSpPr txBox="1"/>
            <p:nvPr/>
          </p:nvSpPr>
          <p:spPr>
            <a:xfrm>
              <a:off x="296654" y="763977"/>
              <a:ext cx="550641" cy="226207"/>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341" name="Google Shape;1341;p115"/>
            <p:cNvSpPr txBox="1"/>
            <p:nvPr/>
          </p:nvSpPr>
          <p:spPr>
            <a:xfrm>
              <a:off x="1209580" y="763977"/>
              <a:ext cx="550641" cy="226207"/>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342" name="Google Shape;1342;p115"/>
            <p:cNvSpPr txBox="1"/>
            <p:nvPr/>
          </p:nvSpPr>
          <p:spPr>
            <a:xfrm>
              <a:off x="2123276" y="763977"/>
              <a:ext cx="550641" cy="226207"/>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343" name="Google Shape;1343;p115"/>
            <p:cNvSpPr txBox="1"/>
            <p:nvPr/>
          </p:nvSpPr>
          <p:spPr>
            <a:xfrm>
              <a:off x="3036972" y="763977"/>
              <a:ext cx="550641" cy="226207"/>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344" name="Google Shape;1344;p115"/>
            <p:cNvSpPr txBox="1"/>
            <p:nvPr/>
          </p:nvSpPr>
          <p:spPr>
            <a:xfrm>
              <a:off x="3949898" y="763977"/>
              <a:ext cx="550641" cy="226207"/>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grpSp>
      <p:grpSp>
        <p:nvGrpSpPr>
          <p:cNvPr id="1345" name="Google Shape;1345;p115"/>
          <p:cNvGrpSpPr/>
          <p:nvPr/>
        </p:nvGrpSpPr>
        <p:grpSpPr>
          <a:xfrm>
            <a:off x="4607988" y="0"/>
            <a:ext cx="4536000" cy="1675500"/>
            <a:chOff x="40188" y="0"/>
            <a:chExt cx="4536000" cy="1675500"/>
          </a:xfrm>
        </p:grpSpPr>
        <p:sp>
          <p:nvSpPr>
            <p:cNvPr id="1346" name="Google Shape;1346;p115"/>
            <p:cNvSpPr/>
            <p:nvPr/>
          </p:nvSpPr>
          <p:spPr>
            <a:xfrm>
              <a:off x="40188" y="0"/>
              <a:ext cx="4536000" cy="1675500"/>
            </a:xfrm>
            <a:prstGeom prst="rect">
              <a:avLst/>
            </a:prstGeom>
            <a:solidFill>
              <a:schemeClr val="accent6"/>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47" name="Google Shape;1347;p115"/>
            <p:cNvSpPr/>
            <p:nvPr/>
          </p:nvSpPr>
          <p:spPr>
            <a:xfrm>
              <a:off x="1028000"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48" name="Google Shape;1348;p115"/>
            <p:cNvSpPr/>
            <p:nvPr/>
          </p:nvSpPr>
          <p:spPr>
            <a:xfrm>
              <a:off x="1941695"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49" name="Google Shape;1349;p115"/>
            <p:cNvSpPr/>
            <p:nvPr/>
          </p:nvSpPr>
          <p:spPr>
            <a:xfrm>
              <a:off x="2855391"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50" name="Google Shape;1350;p115"/>
            <p:cNvSpPr/>
            <p:nvPr/>
          </p:nvSpPr>
          <p:spPr>
            <a:xfrm>
              <a:off x="3769087"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51" name="Google Shape;1351;p115"/>
            <p:cNvSpPr/>
            <p:nvPr/>
          </p:nvSpPr>
          <p:spPr>
            <a:xfrm>
              <a:off x="114304"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352" name="Google Shape;1352;p115"/>
            <p:cNvCxnSpPr>
              <a:stCxn id="1351" idx="3"/>
              <a:endCxn id="1347" idx="1"/>
            </p:cNvCxnSpPr>
            <p:nvPr/>
          </p:nvCxnSpPr>
          <p:spPr>
            <a:xfrm>
              <a:off x="847204"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353" name="Google Shape;1353;p115"/>
            <p:cNvCxnSpPr>
              <a:stCxn id="1347" idx="3"/>
              <a:endCxn id="1348" idx="1"/>
            </p:cNvCxnSpPr>
            <p:nvPr/>
          </p:nvCxnSpPr>
          <p:spPr>
            <a:xfrm>
              <a:off x="1760900"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354" name="Google Shape;1354;p115"/>
            <p:cNvCxnSpPr>
              <a:stCxn id="1348" idx="3"/>
              <a:endCxn id="1349" idx="1"/>
            </p:cNvCxnSpPr>
            <p:nvPr/>
          </p:nvCxnSpPr>
          <p:spPr>
            <a:xfrm>
              <a:off x="2674595"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355" name="Google Shape;1355;p115"/>
            <p:cNvCxnSpPr>
              <a:stCxn id="1349" idx="3"/>
              <a:endCxn id="1350" idx="1"/>
            </p:cNvCxnSpPr>
            <p:nvPr/>
          </p:nvCxnSpPr>
          <p:spPr>
            <a:xfrm>
              <a:off x="3588291" y="807567"/>
              <a:ext cx="180900" cy="0"/>
            </a:xfrm>
            <a:prstGeom prst="straightConnector1">
              <a:avLst/>
            </a:prstGeom>
            <a:noFill/>
            <a:ln w="19050" cap="flat" cmpd="sng">
              <a:solidFill>
                <a:srgbClr val="666666"/>
              </a:solidFill>
              <a:prstDash val="solid"/>
              <a:round/>
              <a:headEnd type="none" w="med" len="med"/>
              <a:tailEnd type="triangle" w="med" len="med"/>
            </a:ln>
          </p:spPr>
        </p:cxnSp>
        <p:sp>
          <p:nvSpPr>
            <p:cNvPr id="1356" name="Google Shape;1356;p115"/>
            <p:cNvSpPr txBox="1"/>
            <p:nvPr/>
          </p:nvSpPr>
          <p:spPr>
            <a:xfrm>
              <a:off x="3818842"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y4</a:t>
              </a:r>
              <a:endParaRPr sz="1200" b="1">
                <a:solidFill>
                  <a:schemeClr val="dk1"/>
                </a:solidFill>
                <a:latin typeface="Courier New"/>
                <a:ea typeface="Courier New"/>
                <a:cs typeface="Courier New"/>
                <a:sym typeface="Courier New"/>
              </a:endParaRPr>
            </a:p>
          </p:txBody>
        </p:sp>
        <p:cxnSp>
          <p:nvCxnSpPr>
            <p:cNvPr id="1357" name="Google Shape;1357;p115"/>
            <p:cNvCxnSpPr>
              <a:stCxn id="1350" idx="0"/>
              <a:endCxn id="1356" idx="2"/>
            </p:cNvCxnSpPr>
            <p:nvPr/>
          </p:nvCxnSpPr>
          <p:spPr>
            <a:xfrm rot="10800000">
              <a:off x="4135537" y="286617"/>
              <a:ext cx="0" cy="338100"/>
            </a:xfrm>
            <a:prstGeom prst="straightConnector1">
              <a:avLst/>
            </a:prstGeom>
            <a:noFill/>
            <a:ln w="19050" cap="flat" cmpd="sng">
              <a:solidFill>
                <a:srgbClr val="666666"/>
              </a:solidFill>
              <a:prstDash val="solid"/>
              <a:round/>
              <a:headEnd type="none" w="med" len="med"/>
              <a:tailEnd type="triangle" w="med" len="med"/>
            </a:ln>
          </p:spPr>
        </p:cxnSp>
        <p:sp>
          <p:nvSpPr>
            <p:cNvPr id="1358" name="Google Shape;1358;p115"/>
            <p:cNvSpPr txBox="1"/>
            <p:nvPr/>
          </p:nvSpPr>
          <p:spPr>
            <a:xfrm>
              <a:off x="164059"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x0</a:t>
              </a:r>
              <a:endParaRPr sz="1200" b="1">
                <a:solidFill>
                  <a:schemeClr val="dk1"/>
                </a:solidFill>
                <a:latin typeface="Courier New"/>
                <a:ea typeface="Courier New"/>
                <a:cs typeface="Courier New"/>
                <a:sym typeface="Courier New"/>
              </a:endParaRPr>
            </a:p>
          </p:txBody>
        </p:sp>
        <p:sp>
          <p:nvSpPr>
            <p:cNvPr id="1359" name="Google Shape;1359;p115"/>
            <p:cNvSpPr txBox="1"/>
            <p:nvPr/>
          </p:nvSpPr>
          <p:spPr>
            <a:xfrm>
              <a:off x="1077808"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x1</a:t>
              </a:r>
              <a:endParaRPr sz="1200" b="1">
                <a:solidFill>
                  <a:schemeClr val="dk1"/>
                </a:solidFill>
                <a:latin typeface="Courier New"/>
                <a:ea typeface="Courier New"/>
                <a:cs typeface="Courier New"/>
                <a:sym typeface="Courier New"/>
              </a:endParaRPr>
            </a:p>
          </p:txBody>
        </p:sp>
        <p:sp>
          <p:nvSpPr>
            <p:cNvPr id="1360" name="Google Shape;1360;p115"/>
            <p:cNvSpPr txBox="1"/>
            <p:nvPr/>
          </p:nvSpPr>
          <p:spPr>
            <a:xfrm>
              <a:off x="1991504"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x2</a:t>
              </a:r>
              <a:endParaRPr sz="1200" b="1">
                <a:solidFill>
                  <a:schemeClr val="dk1"/>
                </a:solidFill>
                <a:latin typeface="Courier New"/>
                <a:ea typeface="Courier New"/>
                <a:cs typeface="Courier New"/>
                <a:sym typeface="Courier New"/>
              </a:endParaRPr>
            </a:p>
          </p:txBody>
        </p:sp>
        <p:sp>
          <p:nvSpPr>
            <p:cNvPr id="1361" name="Google Shape;1361;p115"/>
            <p:cNvSpPr txBox="1"/>
            <p:nvPr/>
          </p:nvSpPr>
          <p:spPr>
            <a:xfrm>
              <a:off x="2905200"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x3</a:t>
              </a:r>
              <a:endParaRPr sz="1200" b="1">
                <a:solidFill>
                  <a:schemeClr val="dk1"/>
                </a:solidFill>
                <a:latin typeface="Courier New"/>
                <a:ea typeface="Courier New"/>
                <a:cs typeface="Courier New"/>
                <a:sym typeface="Courier New"/>
              </a:endParaRPr>
            </a:p>
          </p:txBody>
        </p:sp>
        <p:sp>
          <p:nvSpPr>
            <p:cNvPr id="1362" name="Google Shape;1362;p115"/>
            <p:cNvSpPr txBox="1"/>
            <p:nvPr/>
          </p:nvSpPr>
          <p:spPr>
            <a:xfrm>
              <a:off x="3818895"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x4</a:t>
              </a:r>
              <a:endParaRPr sz="1200" b="1">
                <a:solidFill>
                  <a:schemeClr val="dk1"/>
                </a:solidFill>
                <a:latin typeface="Courier New"/>
                <a:ea typeface="Courier New"/>
                <a:cs typeface="Courier New"/>
                <a:sym typeface="Courier New"/>
              </a:endParaRPr>
            </a:p>
          </p:txBody>
        </p:sp>
        <p:cxnSp>
          <p:nvCxnSpPr>
            <p:cNvPr id="1363" name="Google Shape;1363;p115"/>
            <p:cNvCxnSpPr>
              <a:stCxn id="1358" idx="0"/>
              <a:endCxn id="1351" idx="2"/>
            </p:cNvCxnSpPr>
            <p:nvPr/>
          </p:nvCxnSpPr>
          <p:spPr>
            <a:xfrm rot="10800000">
              <a:off x="480859" y="990325"/>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64" name="Google Shape;1364;p115"/>
            <p:cNvCxnSpPr>
              <a:stCxn id="1359" idx="0"/>
              <a:endCxn id="1347" idx="2"/>
            </p:cNvCxnSpPr>
            <p:nvPr/>
          </p:nvCxnSpPr>
          <p:spPr>
            <a:xfrm rot="10800000">
              <a:off x="1394308"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365" name="Google Shape;1365;p115"/>
            <p:cNvCxnSpPr>
              <a:stCxn id="1360" idx="0"/>
              <a:endCxn id="1348" idx="2"/>
            </p:cNvCxnSpPr>
            <p:nvPr/>
          </p:nvCxnSpPr>
          <p:spPr>
            <a:xfrm rot="10800000">
              <a:off x="2308004"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366" name="Google Shape;1366;p115"/>
            <p:cNvCxnSpPr>
              <a:stCxn id="1361" idx="0"/>
              <a:endCxn id="1349" idx="2"/>
            </p:cNvCxnSpPr>
            <p:nvPr/>
          </p:nvCxnSpPr>
          <p:spPr>
            <a:xfrm rot="10800000">
              <a:off x="3221700"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367" name="Google Shape;1367;p115"/>
            <p:cNvCxnSpPr>
              <a:stCxn id="1362" idx="0"/>
              <a:endCxn id="1350" idx="2"/>
            </p:cNvCxnSpPr>
            <p:nvPr/>
          </p:nvCxnSpPr>
          <p:spPr>
            <a:xfrm rot="10800000">
              <a:off x="4135395" y="990325"/>
              <a:ext cx="300" cy="338100"/>
            </a:xfrm>
            <a:prstGeom prst="straightConnector1">
              <a:avLst/>
            </a:prstGeom>
            <a:noFill/>
            <a:ln w="19050" cap="flat" cmpd="sng">
              <a:solidFill>
                <a:srgbClr val="666666"/>
              </a:solidFill>
              <a:prstDash val="solid"/>
              <a:round/>
              <a:headEnd type="none" w="med" len="med"/>
              <a:tailEnd type="triangle" w="med" len="med"/>
            </a:ln>
          </p:spPr>
        </p:cxnSp>
        <p:sp>
          <p:nvSpPr>
            <p:cNvPr id="1368" name="Google Shape;1368;p115"/>
            <p:cNvSpPr txBox="1"/>
            <p:nvPr/>
          </p:nvSpPr>
          <p:spPr>
            <a:xfrm>
              <a:off x="296654"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369" name="Google Shape;1369;p115"/>
            <p:cNvSpPr txBox="1"/>
            <p:nvPr/>
          </p:nvSpPr>
          <p:spPr>
            <a:xfrm>
              <a:off x="1209580"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370" name="Google Shape;1370;p115"/>
            <p:cNvSpPr txBox="1"/>
            <p:nvPr/>
          </p:nvSpPr>
          <p:spPr>
            <a:xfrm>
              <a:off x="2123276"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371" name="Google Shape;1371;p115"/>
            <p:cNvSpPr txBox="1"/>
            <p:nvPr/>
          </p:nvSpPr>
          <p:spPr>
            <a:xfrm>
              <a:off x="3036972"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372" name="Google Shape;1372;p115"/>
            <p:cNvSpPr txBox="1"/>
            <p:nvPr/>
          </p:nvSpPr>
          <p:spPr>
            <a:xfrm>
              <a:off x="3949898"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grpSp>
      <p:grpSp>
        <p:nvGrpSpPr>
          <p:cNvPr id="1373" name="Google Shape;1373;p115"/>
          <p:cNvGrpSpPr/>
          <p:nvPr/>
        </p:nvGrpSpPr>
        <p:grpSpPr>
          <a:xfrm>
            <a:off x="4607988" y="2767275"/>
            <a:ext cx="4536000" cy="1675500"/>
            <a:chOff x="40188" y="0"/>
            <a:chExt cx="4536000" cy="1675500"/>
          </a:xfrm>
        </p:grpSpPr>
        <p:sp>
          <p:nvSpPr>
            <p:cNvPr id="1374" name="Google Shape;1374;p115"/>
            <p:cNvSpPr/>
            <p:nvPr/>
          </p:nvSpPr>
          <p:spPr>
            <a:xfrm>
              <a:off x="40188" y="0"/>
              <a:ext cx="4536000" cy="1675500"/>
            </a:xfrm>
            <a:prstGeom prst="rect">
              <a:avLst/>
            </a:prstGeom>
            <a:solidFill>
              <a:schemeClr val="accent6"/>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75" name="Google Shape;1375;p115"/>
            <p:cNvSpPr/>
            <p:nvPr/>
          </p:nvSpPr>
          <p:spPr>
            <a:xfrm>
              <a:off x="1028000"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76" name="Google Shape;1376;p115"/>
            <p:cNvSpPr/>
            <p:nvPr/>
          </p:nvSpPr>
          <p:spPr>
            <a:xfrm>
              <a:off x="1941695"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77" name="Google Shape;1377;p115"/>
            <p:cNvSpPr/>
            <p:nvPr/>
          </p:nvSpPr>
          <p:spPr>
            <a:xfrm>
              <a:off x="2855391"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78" name="Google Shape;1378;p115"/>
            <p:cNvSpPr/>
            <p:nvPr/>
          </p:nvSpPr>
          <p:spPr>
            <a:xfrm>
              <a:off x="3769087"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79" name="Google Shape;1379;p115"/>
            <p:cNvSpPr/>
            <p:nvPr/>
          </p:nvSpPr>
          <p:spPr>
            <a:xfrm>
              <a:off x="114304"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380" name="Google Shape;1380;p115"/>
            <p:cNvCxnSpPr>
              <a:stCxn id="1379" idx="3"/>
              <a:endCxn id="1375" idx="1"/>
            </p:cNvCxnSpPr>
            <p:nvPr/>
          </p:nvCxnSpPr>
          <p:spPr>
            <a:xfrm>
              <a:off x="847204"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381" name="Google Shape;1381;p115"/>
            <p:cNvCxnSpPr>
              <a:stCxn id="1375" idx="3"/>
              <a:endCxn id="1376" idx="1"/>
            </p:cNvCxnSpPr>
            <p:nvPr/>
          </p:nvCxnSpPr>
          <p:spPr>
            <a:xfrm>
              <a:off x="1760900"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382" name="Google Shape;1382;p115"/>
            <p:cNvCxnSpPr>
              <a:stCxn id="1376" idx="3"/>
              <a:endCxn id="1377" idx="1"/>
            </p:cNvCxnSpPr>
            <p:nvPr/>
          </p:nvCxnSpPr>
          <p:spPr>
            <a:xfrm>
              <a:off x="2674595"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383" name="Google Shape;1383;p115"/>
            <p:cNvCxnSpPr>
              <a:stCxn id="1377" idx="3"/>
              <a:endCxn id="1378" idx="1"/>
            </p:cNvCxnSpPr>
            <p:nvPr/>
          </p:nvCxnSpPr>
          <p:spPr>
            <a:xfrm>
              <a:off x="3588291" y="807567"/>
              <a:ext cx="180900" cy="0"/>
            </a:xfrm>
            <a:prstGeom prst="straightConnector1">
              <a:avLst/>
            </a:prstGeom>
            <a:noFill/>
            <a:ln w="19050" cap="flat" cmpd="sng">
              <a:solidFill>
                <a:srgbClr val="666666"/>
              </a:solidFill>
              <a:prstDash val="solid"/>
              <a:round/>
              <a:headEnd type="none" w="med" len="med"/>
              <a:tailEnd type="triangle" w="med" len="med"/>
            </a:ln>
          </p:spPr>
        </p:cxnSp>
        <p:sp>
          <p:nvSpPr>
            <p:cNvPr id="1384" name="Google Shape;1384;p115"/>
            <p:cNvSpPr txBox="1"/>
            <p:nvPr/>
          </p:nvSpPr>
          <p:spPr>
            <a:xfrm>
              <a:off x="1991451"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y2</a:t>
              </a:r>
              <a:endParaRPr sz="1200" b="1">
                <a:solidFill>
                  <a:schemeClr val="dk1"/>
                </a:solidFill>
                <a:latin typeface="Courier New"/>
                <a:ea typeface="Courier New"/>
                <a:cs typeface="Courier New"/>
                <a:sym typeface="Courier New"/>
              </a:endParaRPr>
            </a:p>
          </p:txBody>
        </p:sp>
        <p:sp>
          <p:nvSpPr>
            <p:cNvPr id="1385" name="Google Shape;1385;p115"/>
            <p:cNvSpPr txBox="1"/>
            <p:nvPr/>
          </p:nvSpPr>
          <p:spPr>
            <a:xfrm>
              <a:off x="2905146"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y3</a:t>
              </a:r>
              <a:endParaRPr sz="1200" b="1">
                <a:solidFill>
                  <a:schemeClr val="dk1"/>
                </a:solidFill>
                <a:latin typeface="Courier New"/>
                <a:ea typeface="Courier New"/>
                <a:cs typeface="Courier New"/>
                <a:sym typeface="Courier New"/>
              </a:endParaRPr>
            </a:p>
          </p:txBody>
        </p:sp>
        <p:sp>
          <p:nvSpPr>
            <p:cNvPr id="1386" name="Google Shape;1386;p115"/>
            <p:cNvSpPr txBox="1"/>
            <p:nvPr/>
          </p:nvSpPr>
          <p:spPr>
            <a:xfrm>
              <a:off x="3818842"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y4</a:t>
              </a:r>
              <a:endParaRPr sz="1200" b="1">
                <a:solidFill>
                  <a:schemeClr val="dk1"/>
                </a:solidFill>
                <a:latin typeface="Courier New"/>
                <a:ea typeface="Courier New"/>
                <a:cs typeface="Courier New"/>
                <a:sym typeface="Courier New"/>
              </a:endParaRPr>
            </a:p>
          </p:txBody>
        </p:sp>
        <p:cxnSp>
          <p:nvCxnSpPr>
            <p:cNvPr id="1387" name="Google Shape;1387;p115"/>
            <p:cNvCxnSpPr>
              <a:stCxn id="1376" idx="0"/>
              <a:endCxn id="1384" idx="2"/>
            </p:cNvCxnSpPr>
            <p:nvPr/>
          </p:nvCxnSpPr>
          <p:spPr>
            <a:xfrm rot="10800000">
              <a:off x="2308145"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88" name="Google Shape;1388;p115"/>
            <p:cNvCxnSpPr>
              <a:stCxn id="1377" idx="0"/>
              <a:endCxn id="1385" idx="2"/>
            </p:cNvCxnSpPr>
            <p:nvPr/>
          </p:nvCxnSpPr>
          <p:spPr>
            <a:xfrm rot="10800000">
              <a:off x="3221841"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89" name="Google Shape;1389;p115"/>
            <p:cNvCxnSpPr>
              <a:stCxn id="1378" idx="0"/>
              <a:endCxn id="1386" idx="2"/>
            </p:cNvCxnSpPr>
            <p:nvPr/>
          </p:nvCxnSpPr>
          <p:spPr>
            <a:xfrm rot="10800000">
              <a:off x="4135537" y="286617"/>
              <a:ext cx="0" cy="338100"/>
            </a:xfrm>
            <a:prstGeom prst="straightConnector1">
              <a:avLst/>
            </a:prstGeom>
            <a:noFill/>
            <a:ln w="19050" cap="flat" cmpd="sng">
              <a:solidFill>
                <a:srgbClr val="666666"/>
              </a:solidFill>
              <a:prstDash val="solid"/>
              <a:round/>
              <a:headEnd type="none" w="med" len="med"/>
              <a:tailEnd type="triangle" w="med" len="med"/>
            </a:ln>
          </p:spPr>
        </p:cxnSp>
        <p:sp>
          <p:nvSpPr>
            <p:cNvPr id="1390" name="Google Shape;1390;p115"/>
            <p:cNvSpPr txBox="1"/>
            <p:nvPr/>
          </p:nvSpPr>
          <p:spPr>
            <a:xfrm>
              <a:off x="164059"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x0</a:t>
              </a:r>
              <a:endParaRPr sz="1200" b="1">
                <a:solidFill>
                  <a:schemeClr val="dk1"/>
                </a:solidFill>
                <a:latin typeface="Courier New"/>
                <a:ea typeface="Courier New"/>
                <a:cs typeface="Courier New"/>
                <a:sym typeface="Courier New"/>
              </a:endParaRPr>
            </a:p>
          </p:txBody>
        </p:sp>
        <p:sp>
          <p:nvSpPr>
            <p:cNvPr id="1391" name="Google Shape;1391;p115"/>
            <p:cNvSpPr txBox="1"/>
            <p:nvPr/>
          </p:nvSpPr>
          <p:spPr>
            <a:xfrm>
              <a:off x="1077808"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x1</a:t>
              </a:r>
              <a:endParaRPr sz="1200" b="1">
                <a:solidFill>
                  <a:schemeClr val="dk1"/>
                </a:solidFill>
                <a:latin typeface="Courier New"/>
                <a:ea typeface="Courier New"/>
                <a:cs typeface="Courier New"/>
                <a:sym typeface="Courier New"/>
              </a:endParaRPr>
            </a:p>
          </p:txBody>
        </p:sp>
        <p:sp>
          <p:nvSpPr>
            <p:cNvPr id="1392" name="Google Shape;1392;p115"/>
            <p:cNvSpPr txBox="1"/>
            <p:nvPr/>
          </p:nvSpPr>
          <p:spPr>
            <a:xfrm>
              <a:off x="1991504"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0</a:t>
              </a:r>
              <a:endParaRPr sz="1200" b="1">
                <a:solidFill>
                  <a:schemeClr val="dk1"/>
                </a:solidFill>
                <a:latin typeface="Courier New"/>
                <a:ea typeface="Courier New"/>
                <a:cs typeface="Courier New"/>
                <a:sym typeface="Courier New"/>
              </a:endParaRPr>
            </a:p>
          </p:txBody>
        </p:sp>
        <p:sp>
          <p:nvSpPr>
            <p:cNvPr id="1393" name="Google Shape;1393;p115"/>
            <p:cNvSpPr txBox="1"/>
            <p:nvPr/>
          </p:nvSpPr>
          <p:spPr>
            <a:xfrm>
              <a:off x="2905200"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0</a:t>
              </a:r>
              <a:endParaRPr sz="1200" b="1">
                <a:solidFill>
                  <a:schemeClr val="dk1"/>
                </a:solidFill>
                <a:latin typeface="Courier New"/>
                <a:ea typeface="Courier New"/>
                <a:cs typeface="Courier New"/>
                <a:sym typeface="Courier New"/>
              </a:endParaRPr>
            </a:p>
          </p:txBody>
        </p:sp>
        <p:sp>
          <p:nvSpPr>
            <p:cNvPr id="1394" name="Google Shape;1394;p115"/>
            <p:cNvSpPr txBox="1"/>
            <p:nvPr/>
          </p:nvSpPr>
          <p:spPr>
            <a:xfrm>
              <a:off x="3818895"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0</a:t>
              </a:r>
              <a:endParaRPr sz="1200" b="1">
                <a:solidFill>
                  <a:schemeClr val="dk1"/>
                </a:solidFill>
                <a:latin typeface="Courier New"/>
                <a:ea typeface="Courier New"/>
                <a:cs typeface="Courier New"/>
                <a:sym typeface="Courier New"/>
              </a:endParaRPr>
            </a:p>
          </p:txBody>
        </p:sp>
        <p:cxnSp>
          <p:nvCxnSpPr>
            <p:cNvPr id="1395" name="Google Shape;1395;p115"/>
            <p:cNvCxnSpPr>
              <a:stCxn id="1390" idx="0"/>
              <a:endCxn id="1379" idx="2"/>
            </p:cNvCxnSpPr>
            <p:nvPr/>
          </p:nvCxnSpPr>
          <p:spPr>
            <a:xfrm rot="10800000">
              <a:off x="480859" y="990325"/>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396" name="Google Shape;1396;p115"/>
            <p:cNvCxnSpPr>
              <a:stCxn id="1391" idx="0"/>
              <a:endCxn id="1375" idx="2"/>
            </p:cNvCxnSpPr>
            <p:nvPr/>
          </p:nvCxnSpPr>
          <p:spPr>
            <a:xfrm rot="10800000">
              <a:off x="1394308"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397" name="Google Shape;1397;p115"/>
            <p:cNvCxnSpPr>
              <a:stCxn id="1392" idx="0"/>
              <a:endCxn id="1376" idx="2"/>
            </p:cNvCxnSpPr>
            <p:nvPr/>
          </p:nvCxnSpPr>
          <p:spPr>
            <a:xfrm rot="10800000">
              <a:off x="2308004"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398" name="Google Shape;1398;p115"/>
            <p:cNvCxnSpPr>
              <a:stCxn id="1393" idx="0"/>
              <a:endCxn id="1377" idx="2"/>
            </p:cNvCxnSpPr>
            <p:nvPr/>
          </p:nvCxnSpPr>
          <p:spPr>
            <a:xfrm rot="10800000">
              <a:off x="3221700"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399" name="Google Shape;1399;p115"/>
            <p:cNvCxnSpPr>
              <a:stCxn id="1394" idx="0"/>
              <a:endCxn id="1378" idx="2"/>
            </p:cNvCxnSpPr>
            <p:nvPr/>
          </p:nvCxnSpPr>
          <p:spPr>
            <a:xfrm rot="10800000">
              <a:off x="4135395" y="990325"/>
              <a:ext cx="300" cy="338100"/>
            </a:xfrm>
            <a:prstGeom prst="straightConnector1">
              <a:avLst/>
            </a:prstGeom>
            <a:noFill/>
            <a:ln w="19050" cap="flat" cmpd="sng">
              <a:solidFill>
                <a:srgbClr val="666666"/>
              </a:solidFill>
              <a:prstDash val="solid"/>
              <a:round/>
              <a:headEnd type="none" w="med" len="med"/>
              <a:tailEnd type="triangle" w="med" len="med"/>
            </a:ln>
          </p:spPr>
        </p:cxnSp>
        <p:sp>
          <p:nvSpPr>
            <p:cNvPr id="1400" name="Google Shape;1400;p115"/>
            <p:cNvSpPr txBox="1"/>
            <p:nvPr/>
          </p:nvSpPr>
          <p:spPr>
            <a:xfrm>
              <a:off x="296654"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01" name="Google Shape;1401;p115"/>
            <p:cNvSpPr txBox="1"/>
            <p:nvPr/>
          </p:nvSpPr>
          <p:spPr>
            <a:xfrm>
              <a:off x="1209580"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02" name="Google Shape;1402;p115"/>
            <p:cNvSpPr txBox="1"/>
            <p:nvPr/>
          </p:nvSpPr>
          <p:spPr>
            <a:xfrm>
              <a:off x="2123276"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03" name="Google Shape;1403;p115"/>
            <p:cNvSpPr txBox="1"/>
            <p:nvPr/>
          </p:nvSpPr>
          <p:spPr>
            <a:xfrm>
              <a:off x="3036972"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04" name="Google Shape;1404;p115"/>
            <p:cNvSpPr txBox="1"/>
            <p:nvPr/>
          </p:nvSpPr>
          <p:spPr>
            <a:xfrm>
              <a:off x="3949898"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grpSp>
      <p:grpSp>
        <p:nvGrpSpPr>
          <p:cNvPr id="1405" name="Google Shape;1405;p115"/>
          <p:cNvGrpSpPr/>
          <p:nvPr/>
        </p:nvGrpSpPr>
        <p:grpSpPr>
          <a:xfrm>
            <a:off x="40188" y="2767275"/>
            <a:ext cx="4536000" cy="1675500"/>
            <a:chOff x="40188" y="0"/>
            <a:chExt cx="4536000" cy="1675500"/>
          </a:xfrm>
        </p:grpSpPr>
        <p:sp>
          <p:nvSpPr>
            <p:cNvPr id="1406" name="Google Shape;1406;p115"/>
            <p:cNvSpPr/>
            <p:nvPr/>
          </p:nvSpPr>
          <p:spPr>
            <a:xfrm>
              <a:off x="40188" y="0"/>
              <a:ext cx="4536000" cy="1675500"/>
            </a:xfrm>
            <a:prstGeom prst="rect">
              <a:avLst/>
            </a:prstGeom>
            <a:solidFill>
              <a:schemeClr val="accent6"/>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07" name="Google Shape;1407;p115"/>
            <p:cNvSpPr/>
            <p:nvPr/>
          </p:nvSpPr>
          <p:spPr>
            <a:xfrm>
              <a:off x="1028000"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08" name="Google Shape;1408;p115"/>
            <p:cNvSpPr/>
            <p:nvPr/>
          </p:nvSpPr>
          <p:spPr>
            <a:xfrm>
              <a:off x="1941695"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09" name="Google Shape;1409;p115"/>
            <p:cNvSpPr/>
            <p:nvPr/>
          </p:nvSpPr>
          <p:spPr>
            <a:xfrm>
              <a:off x="2855391"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10" name="Google Shape;1410;p115"/>
            <p:cNvSpPr/>
            <p:nvPr/>
          </p:nvSpPr>
          <p:spPr>
            <a:xfrm>
              <a:off x="3769087"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11" name="Google Shape;1411;p115"/>
            <p:cNvSpPr/>
            <p:nvPr/>
          </p:nvSpPr>
          <p:spPr>
            <a:xfrm>
              <a:off x="114304"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412" name="Google Shape;1412;p115"/>
            <p:cNvCxnSpPr>
              <a:stCxn id="1411" idx="3"/>
              <a:endCxn id="1407" idx="1"/>
            </p:cNvCxnSpPr>
            <p:nvPr/>
          </p:nvCxnSpPr>
          <p:spPr>
            <a:xfrm>
              <a:off x="847204"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413" name="Google Shape;1413;p115"/>
            <p:cNvCxnSpPr>
              <a:stCxn id="1407" idx="3"/>
              <a:endCxn id="1408" idx="1"/>
            </p:cNvCxnSpPr>
            <p:nvPr/>
          </p:nvCxnSpPr>
          <p:spPr>
            <a:xfrm>
              <a:off x="1760900"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414" name="Google Shape;1414;p115"/>
            <p:cNvCxnSpPr>
              <a:stCxn id="1408" idx="3"/>
              <a:endCxn id="1409" idx="1"/>
            </p:cNvCxnSpPr>
            <p:nvPr/>
          </p:nvCxnSpPr>
          <p:spPr>
            <a:xfrm>
              <a:off x="2674595"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415" name="Google Shape;1415;p115"/>
            <p:cNvCxnSpPr>
              <a:stCxn id="1409" idx="3"/>
              <a:endCxn id="1410" idx="1"/>
            </p:cNvCxnSpPr>
            <p:nvPr/>
          </p:nvCxnSpPr>
          <p:spPr>
            <a:xfrm>
              <a:off x="3588291" y="807567"/>
              <a:ext cx="180900" cy="0"/>
            </a:xfrm>
            <a:prstGeom prst="straightConnector1">
              <a:avLst/>
            </a:prstGeom>
            <a:noFill/>
            <a:ln w="19050" cap="flat" cmpd="sng">
              <a:solidFill>
                <a:srgbClr val="666666"/>
              </a:solidFill>
              <a:prstDash val="solid"/>
              <a:round/>
              <a:headEnd type="none" w="med" len="med"/>
              <a:tailEnd type="triangle" w="med" len="med"/>
            </a:ln>
          </p:spPr>
        </p:cxnSp>
        <p:sp>
          <p:nvSpPr>
            <p:cNvPr id="1416" name="Google Shape;1416;p115"/>
            <p:cNvSpPr txBox="1"/>
            <p:nvPr/>
          </p:nvSpPr>
          <p:spPr>
            <a:xfrm>
              <a:off x="164059"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y0</a:t>
              </a:r>
              <a:endParaRPr sz="1200" b="1">
                <a:solidFill>
                  <a:schemeClr val="dk1"/>
                </a:solidFill>
                <a:latin typeface="Courier New"/>
                <a:ea typeface="Courier New"/>
                <a:cs typeface="Courier New"/>
                <a:sym typeface="Courier New"/>
              </a:endParaRPr>
            </a:p>
          </p:txBody>
        </p:sp>
        <p:sp>
          <p:nvSpPr>
            <p:cNvPr id="1417" name="Google Shape;1417;p115"/>
            <p:cNvSpPr txBox="1"/>
            <p:nvPr/>
          </p:nvSpPr>
          <p:spPr>
            <a:xfrm>
              <a:off x="1077755"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y1</a:t>
              </a:r>
              <a:endParaRPr sz="1200" b="1">
                <a:solidFill>
                  <a:schemeClr val="dk1"/>
                </a:solidFill>
                <a:latin typeface="Courier New"/>
                <a:ea typeface="Courier New"/>
                <a:cs typeface="Courier New"/>
                <a:sym typeface="Courier New"/>
              </a:endParaRPr>
            </a:p>
          </p:txBody>
        </p:sp>
        <p:sp>
          <p:nvSpPr>
            <p:cNvPr id="1418" name="Google Shape;1418;p115"/>
            <p:cNvSpPr txBox="1"/>
            <p:nvPr/>
          </p:nvSpPr>
          <p:spPr>
            <a:xfrm>
              <a:off x="1991451"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y2</a:t>
              </a:r>
              <a:endParaRPr sz="1200" b="1">
                <a:solidFill>
                  <a:schemeClr val="dk1"/>
                </a:solidFill>
                <a:latin typeface="Courier New"/>
                <a:ea typeface="Courier New"/>
                <a:cs typeface="Courier New"/>
                <a:sym typeface="Courier New"/>
              </a:endParaRPr>
            </a:p>
          </p:txBody>
        </p:sp>
        <p:sp>
          <p:nvSpPr>
            <p:cNvPr id="1419" name="Google Shape;1419;p115"/>
            <p:cNvSpPr txBox="1"/>
            <p:nvPr/>
          </p:nvSpPr>
          <p:spPr>
            <a:xfrm>
              <a:off x="2905146"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y3</a:t>
              </a:r>
              <a:endParaRPr sz="1200" b="1">
                <a:solidFill>
                  <a:schemeClr val="dk1"/>
                </a:solidFill>
                <a:latin typeface="Courier New"/>
                <a:ea typeface="Courier New"/>
                <a:cs typeface="Courier New"/>
                <a:sym typeface="Courier New"/>
              </a:endParaRPr>
            </a:p>
          </p:txBody>
        </p:sp>
        <p:sp>
          <p:nvSpPr>
            <p:cNvPr id="1420" name="Google Shape;1420;p115"/>
            <p:cNvSpPr txBox="1"/>
            <p:nvPr/>
          </p:nvSpPr>
          <p:spPr>
            <a:xfrm>
              <a:off x="3818842"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y4</a:t>
              </a:r>
              <a:endParaRPr sz="1200" b="1">
                <a:solidFill>
                  <a:schemeClr val="dk1"/>
                </a:solidFill>
                <a:latin typeface="Courier New"/>
                <a:ea typeface="Courier New"/>
                <a:cs typeface="Courier New"/>
                <a:sym typeface="Courier New"/>
              </a:endParaRPr>
            </a:p>
          </p:txBody>
        </p:sp>
        <p:cxnSp>
          <p:nvCxnSpPr>
            <p:cNvPr id="1421" name="Google Shape;1421;p115"/>
            <p:cNvCxnSpPr>
              <a:stCxn id="1411" idx="0"/>
              <a:endCxn id="1416" idx="2"/>
            </p:cNvCxnSpPr>
            <p:nvPr/>
          </p:nvCxnSpPr>
          <p:spPr>
            <a:xfrm rot="10800000">
              <a:off x="480754"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22" name="Google Shape;1422;p115"/>
            <p:cNvCxnSpPr>
              <a:stCxn id="1407" idx="0"/>
              <a:endCxn id="1417" idx="2"/>
            </p:cNvCxnSpPr>
            <p:nvPr/>
          </p:nvCxnSpPr>
          <p:spPr>
            <a:xfrm rot="10800000">
              <a:off x="1394450"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23" name="Google Shape;1423;p115"/>
            <p:cNvCxnSpPr>
              <a:stCxn id="1408" idx="0"/>
              <a:endCxn id="1418" idx="2"/>
            </p:cNvCxnSpPr>
            <p:nvPr/>
          </p:nvCxnSpPr>
          <p:spPr>
            <a:xfrm rot="10800000">
              <a:off x="2308145"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24" name="Google Shape;1424;p115"/>
            <p:cNvCxnSpPr>
              <a:stCxn id="1409" idx="0"/>
              <a:endCxn id="1419" idx="2"/>
            </p:cNvCxnSpPr>
            <p:nvPr/>
          </p:nvCxnSpPr>
          <p:spPr>
            <a:xfrm rot="10800000">
              <a:off x="3221841"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25" name="Google Shape;1425;p115"/>
            <p:cNvCxnSpPr>
              <a:stCxn id="1410" idx="0"/>
              <a:endCxn id="1420" idx="2"/>
            </p:cNvCxnSpPr>
            <p:nvPr/>
          </p:nvCxnSpPr>
          <p:spPr>
            <a:xfrm rot="10800000">
              <a:off x="4135537" y="286617"/>
              <a:ext cx="0" cy="338100"/>
            </a:xfrm>
            <a:prstGeom prst="straightConnector1">
              <a:avLst/>
            </a:prstGeom>
            <a:noFill/>
            <a:ln w="19050" cap="flat" cmpd="sng">
              <a:solidFill>
                <a:srgbClr val="666666"/>
              </a:solidFill>
              <a:prstDash val="solid"/>
              <a:round/>
              <a:headEnd type="none" w="med" len="med"/>
              <a:tailEnd type="triangle" w="med" len="med"/>
            </a:ln>
          </p:spPr>
        </p:cxnSp>
        <p:sp>
          <p:nvSpPr>
            <p:cNvPr id="1426" name="Google Shape;1426;p115"/>
            <p:cNvSpPr txBox="1"/>
            <p:nvPr/>
          </p:nvSpPr>
          <p:spPr>
            <a:xfrm>
              <a:off x="164059"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x0</a:t>
              </a:r>
              <a:endParaRPr sz="1200" b="1">
                <a:solidFill>
                  <a:schemeClr val="dk1"/>
                </a:solidFill>
                <a:latin typeface="Courier New"/>
                <a:ea typeface="Courier New"/>
                <a:cs typeface="Courier New"/>
                <a:sym typeface="Courier New"/>
              </a:endParaRPr>
            </a:p>
          </p:txBody>
        </p:sp>
        <p:sp>
          <p:nvSpPr>
            <p:cNvPr id="1427" name="Google Shape;1427;p115"/>
            <p:cNvSpPr txBox="1"/>
            <p:nvPr/>
          </p:nvSpPr>
          <p:spPr>
            <a:xfrm>
              <a:off x="1991504"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0</a:t>
              </a:r>
              <a:endParaRPr sz="1200" b="1">
                <a:solidFill>
                  <a:schemeClr val="dk1"/>
                </a:solidFill>
                <a:latin typeface="Courier New"/>
                <a:ea typeface="Courier New"/>
                <a:cs typeface="Courier New"/>
                <a:sym typeface="Courier New"/>
              </a:endParaRPr>
            </a:p>
          </p:txBody>
        </p:sp>
        <p:sp>
          <p:nvSpPr>
            <p:cNvPr id="1428" name="Google Shape;1428;p115"/>
            <p:cNvSpPr txBox="1"/>
            <p:nvPr/>
          </p:nvSpPr>
          <p:spPr>
            <a:xfrm>
              <a:off x="2905200"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0</a:t>
              </a:r>
              <a:endParaRPr sz="1200" b="1">
                <a:solidFill>
                  <a:schemeClr val="dk1"/>
                </a:solidFill>
                <a:latin typeface="Courier New"/>
                <a:ea typeface="Courier New"/>
                <a:cs typeface="Courier New"/>
                <a:sym typeface="Courier New"/>
              </a:endParaRPr>
            </a:p>
          </p:txBody>
        </p:sp>
        <p:sp>
          <p:nvSpPr>
            <p:cNvPr id="1429" name="Google Shape;1429;p115"/>
            <p:cNvSpPr txBox="1"/>
            <p:nvPr/>
          </p:nvSpPr>
          <p:spPr>
            <a:xfrm>
              <a:off x="3818895"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0</a:t>
              </a:r>
              <a:endParaRPr sz="1200" b="1">
                <a:solidFill>
                  <a:schemeClr val="dk1"/>
                </a:solidFill>
                <a:latin typeface="Courier New"/>
                <a:ea typeface="Courier New"/>
                <a:cs typeface="Courier New"/>
                <a:sym typeface="Courier New"/>
              </a:endParaRPr>
            </a:p>
          </p:txBody>
        </p:sp>
        <p:cxnSp>
          <p:nvCxnSpPr>
            <p:cNvPr id="1430" name="Google Shape;1430;p115"/>
            <p:cNvCxnSpPr>
              <a:stCxn id="1426" idx="0"/>
              <a:endCxn id="1411" idx="2"/>
            </p:cNvCxnSpPr>
            <p:nvPr/>
          </p:nvCxnSpPr>
          <p:spPr>
            <a:xfrm rot="10800000">
              <a:off x="480859" y="990325"/>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31" name="Google Shape;1431;p115"/>
            <p:cNvCxnSpPr>
              <a:stCxn id="1427" idx="0"/>
              <a:endCxn id="1408" idx="2"/>
            </p:cNvCxnSpPr>
            <p:nvPr/>
          </p:nvCxnSpPr>
          <p:spPr>
            <a:xfrm rot="10800000">
              <a:off x="2308004"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432" name="Google Shape;1432;p115"/>
            <p:cNvCxnSpPr>
              <a:stCxn id="1428" idx="0"/>
              <a:endCxn id="1409" idx="2"/>
            </p:cNvCxnSpPr>
            <p:nvPr/>
          </p:nvCxnSpPr>
          <p:spPr>
            <a:xfrm rot="10800000">
              <a:off x="3221700"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433" name="Google Shape;1433;p115"/>
            <p:cNvCxnSpPr>
              <a:stCxn id="1429" idx="0"/>
              <a:endCxn id="1410" idx="2"/>
            </p:cNvCxnSpPr>
            <p:nvPr/>
          </p:nvCxnSpPr>
          <p:spPr>
            <a:xfrm rot="10800000">
              <a:off x="4135395" y="990325"/>
              <a:ext cx="300" cy="338100"/>
            </a:xfrm>
            <a:prstGeom prst="straightConnector1">
              <a:avLst/>
            </a:prstGeom>
            <a:noFill/>
            <a:ln w="19050" cap="flat" cmpd="sng">
              <a:solidFill>
                <a:srgbClr val="666666"/>
              </a:solidFill>
              <a:prstDash val="solid"/>
              <a:round/>
              <a:headEnd type="none" w="med" len="med"/>
              <a:tailEnd type="triangle" w="med" len="med"/>
            </a:ln>
          </p:spPr>
        </p:cxnSp>
        <p:sp>
          <p:nvSpPr>
            <p:cNvPr id="1434" name="Google Shape;1434;p115"/>
            <p:cNvSpPr txBox="1"/>
            <p:nvPr/>
          </p:nvSpPr>
          <p:spPr>
            <a:xfrm>
              <a:off x="296654"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35" name="Google Shape;1435;p115"/>
            <p:cNvSpPr txBox="1"/>
            <p:nvPr/>
          </p:nvSpPr>
          <p:spPr>
            <a:xfrm>
              <a:off x="1209580"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36" name="Google Shape;1436;p115"/>
            <p:cNvSpPr txBox="1"/>
            <p:nvPr/>
          </p:nvSpPr>
          <p:spPr>
            <a:xfrm>
              <a:off x="2123276"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37" name="Google Shape;1437;p115"/>
            <p:cNvSpPr txBox="1"/>
            <p:nvPr/>
          </p:nvSpPr>
          <p:spPr>
            <a:xfrm>
              <a:off x="3036972"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38" name="Google Shape;1438;p115"/>
            <p:cNvSpPr txBox="1"/>
            <p:nvPr/>
          </p:nvSpPr>
          <p:spPr>
            <a:xfrm>
              <a:off x="3949898"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cxnSp>
          <p:nvCxnSpPr>
            <p:cNvPr id="1439" name="Google Shape;1439;p115"/>
            <p:cNvCxnSpPr>
              <a:stCxn id="1440" idx="0"/>
              <a:endCxn id="1407" idx="2"/>
            </p:cNvCxnSpPr>
            <p:nvPr/>
          </p:nvCxnSpPr>
          <p:spPr>
            <a:xfrm rot="10800000">
              <a:off x="1394308" y="990325"/>
              <a:ext cx="300" cy="338100"/>
            </a:xfrm>
            <a:prstGeom prst="straightConnector1">
              <a:avLst/>
            </a:prstGeom>
            <a:noFill/>
            <a:ln w="19050" cap="flat" cmpd="sng">
              <a:solidFill>
                <a:srgbClr val="666666"/>
              </a:solidFill>
              <a:prstDash val="solid"/>
              <a:round/>
              <a:headEnd type="none" w="med" len="med"/>
              <a:tailEnd type="triangle" w="med" len="med"/>
            </a:ln>
          </p:spPr>
        </p:cxnSp>
        <p:sp>
          <p:nvSpPr>
            <p:cNvPr id="1440" name="Google Shape;1440;p115"/>
            <p:cNvSpPr txBox="1"/>
            <p:nvPr/>
          </p:nvSpPr>
          <p:spPr>
            <a:xfrm>
              <a:off x="1077808"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0</a:t>
              </a:r>
              <a:endParaRPr sz="1200" b="1">
                <a:solidFill>
                  <a:schemeClr val="dk1"/>
                </a:solidFill>
                <a:latin typeface="Courier New"/>
                <a:ea typeface="Courier New"/>
                <a:cs typeface="Courier New"/>
                <a:sym typeface="Courier New"/>
              </a:endParaRPr>
            </a:p>
          </p:txBody>
        </p:sp>
      </p:grpSp>
      <p:sp>
        <p:nvSpPr>
          <p:cNvPr id="1441" name="Google Shape;1441;p115"/>
          <p:cNvSpPr/>
          <p:nvPr/>
        </p:nvSpPr>
        <p:spPr>
          <a:xfrm>
            <a:off x="4608000" y="2589675"/>
            <a:ext cx="1750800" cy="1948200"/>
          </a:xfrm>
          <a:prstGeom prst="roundRect">
            <a:avLst>
              <a:gd name="adj" fmla="val 16667"/>
            </a:avLst>
          </a:prstGeom>
          <a:no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42" name="Google Shape;1442;p115"/>
          <p:cNvSpPr/>
          <p:nvPr/>
        </p:nvSpPr>
        <p:spPr>
          <a:xfrm>
            <a:off x="6482400" y="2589675"/>
            <a:ext cx="2606400" cy="1948200"/>
          </a:xfrm>
          <a:prstGeom prst="roundRect">
            <a:avLst>
              <a:gd name="adj" fmla="val 16667"/>
            </a:avLst>
          </a:prstGeom>
          <a:no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43" name="Google Shape;1443;p115"/>
          <p:cNvSpPr txBox="1"/>
          <p:nvPr/>
        </p:nvSpPr>
        <p:spPr>
          <a:xfrm>
            <a:off x="5050025" y="2516025"/>
            <a:ext cx="12669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Encoder</a:t>
            </a:r>
            <a:endParaRPr sz="1200">
              <a:solidFill>
                <a:schemeClr val="dk1"/>
              </a:solidFill>
              <a:latin typeface="Lexend"/>
              <a:ea typeface="Lexend"/>
              <a:cs typeface="Lexend"/>
              <a:sym typeface="Lexend"/>
            </a:endParaRPr>
          </a:p>
        </p:txBody>
      </p:sp>
      <p:sp>
        <p:nvSpPr>
          <p:cNvPr id="1444" name="Google Shape;1444;p115"/>
          <p:cNvSpPr txBox="1"/>
          <p:nvPr/>
        </p:nvSpPr>
        <p:spPr>
          <a:xfrm>
            <a:off x="7344050" y="2516025"/>
            <a:ext cx="12669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Decoder</a:t>
            </a:r>
            <a:endParaRPr sz="1200">
              <a:solidFill>
                <a:schemeClr val="dk1"/>
              </a:solidFill>
              <a:latin typeface="Lexend"/>
              <a:ea typeface="Lexend"/>
              <a:cs typeface="Lexend"/>
              <a:sym typeface="Lexend"/>
            </a:endParaRPr>
          </a:p>
        </p:txBody>
      </p:sp>
      <p:sp>
        <p:nvSpPr>
          <p:cNvPr id="1445" name="Google Shape;1445;p115"/>
          <p:cNvSpPr txBox="1"/>
          <p:nvPr/>
        </p:nvSpPr>
        <p:spPr>
          <a:xfrm>
            <a:off x="53925" y="1752250"/>
            <a:ext cx="45180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Lexend"/>
                <a:ea typeface="Lexend"/>
                <a:cs typeface="Lexend"/>
                <a:sym typeface="Lexend"/>
              </a:rPr>
              <a:t>Sequence-to-sequence</a:t>
            </a:r>
            <a:endParaRPr sz="1200" b="1">
              <a:solidFill>
                <a:schemeClr val="dk1"/>
              </a:solidFill>
              <a:latin typeface="Lexend"/>
              <a:ea typeface="Lexend"/>
              <a:cs typeface="Lexend"/>
              <a:sym typeface="Lexend"/>
            </a:endParaRPr>
          </a:p>
          <a:p>
            <a:pPr marL="0" lvl="0" indent="0" algn="l" rtl="0">
              <a:spcBef>
                <a:spcPts val="0"/>
              </a:spcBef>
              <a:spcAft>
                <a:spcPts val="0"/>
              </a:spcAft>
              <a:buNone/>
            </a:pPr>
            <a:r>
              <a:rPr lang="en" sz="1200">
                <a:solidFill>
                  <a:schemeClr val="dk1"/>
                </a:solidFill>
                <a:latin typeface="Lexend"/>
                <a:ea typeface="Lexend"/>
                <a:cs typeface="Lexend"/>
                <a:sym typeface="Lexend"/>
              </a:rPr>
              <a:t>Example: price forecasting</a:t>
            </a:r>
            <a:endParaRPr sz="1200">
              <a:solidFill>
                <a:schemeClr val="dk1"/>
              </a:solidFill>
              <a:latin typeface="Lexend"/>
              <a:ea typeface="Lexend"/>
              <a:cs typeface="Lexend"/>
              <a:sym typeface="Lexend"/>
            </a:endParaRPr>
          </a:p>
        </p:txBody>
      </p:sp>
      <p:sp>
        <p:nvSpPr>
          <p:cNvPr id="1446" name="Google Shape;1446;p115"/>
          <p:cNvSpPr txBox="1"/>
          <p:nvPr/>
        </p:nvSpPr>
        <p:spPr>
          <a:xfrm>
            <a:off x="4617000" y="1752250"/>
            <a:ext cx="45180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Lexend"/>
                <a:ea typeface="Lexend"/>
                <a:cs typeface="Lexend"/>
                <a:sym typeface="Lexend"/>
              </a:rPr>
              <a:t>Sequence-to-vector</a:t>
            </a:r>
            <a:endParaRPr sz="1200" b="1">
              <a:solidFill>
                <a:schemeClr val="dk1"/>
              </a:solidFill>
              <a:latin typeface="Lexend"/>
              <a:ea typeface="Lexend"/>
              <a:cs typeface="Lexend"/>
              <a:sym typeface="Lexend"/>
            </a:endParaRPr>
          </a:p>
          <a:p>
            <a:pPr marL="0" lvl="0" indent="0" algn="l" rtl="0">
              <a:spcBef>
                <a:spcPts val="0"/>
              </a:spcBef>
              <a:spcAft>
                <a:spcPts val="0"/>
              </a:spcAft>
              <a:buNone/>
            </a:pPr>
            <a:r>
              <a:rPr lang="en" sz="1200">
                <a:solidFill>
                  <a:schemeClr val="dk1"/>
                </a:solidFill>
                <a:latin typeface="Lexend"/>
                <a:ea typeface="Lexend"/>
                <a:cs typeface="Lexend"/>
                <a:sym typeface="Lexend"/>
              </a:rPr>
              <a:t>Spam or not</a:t>
            </a:r>
            <a:endParaRPr sz="1200">
              <a:solidFill>
                <a:schemeClr val="dk1"/>
              </a:solidFill>
              <a:latin typeface="Lexend"/>
              <a:ea typeface="Lexend"/>
              <a:cs typeface="Lexend"/>
              <a:sym typeface="Lexend"/>
            </a:endParaRPr>
          </a:p>
        </p:txBody>
      </p:sp>
      <p:sp>
        <p:nvSpPr>
          <p:cNvPr id="1447" name="Google Shape;1447;p115"/>
          <p:cNvSpPr txBox="1"/>
          <p:nvPr/>
        </p:nvSpPr>
        <p:spPr>
          <a:xfrm>
            <a:off x="53925" y="4537875"/>
            <a:ext cx="45180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Lexend"/>
                <a:ea typeface="Lexend"/>
                <a:cs typeface="Lexend"/>
                <a:sym typeface="Lexend"/>
              </a:rPr>
              <a:t>Vector-to-sequence</a:t>
            </a:r>
            <a:endParaRPr sz="1200" b="1">
              <a:solidFill>
                <a:schemeClr val="dk1"/>
              </a:solidFill>
              <a:latin typeface="Lexend"/>
              <a:ea typeface="Lexend"/>
              <a:cs typeface="Lexend"/>
              <a:sym typeface="Lexend"/>
            </a:endParaRPr>
          </a:p>
          <a:p>
            <a:pPr marL="0" lvl="0" indent="0" algn="l" rtl="0">
              <a:spcBef>
                <a:spcPts val="0"/>
              </a:spcBef>
              <a:spcAft>
                <a:spcPts val="0"/>
              </a:spcAft>
              <a:buNone/>
            </a:pPr>
            <a:r>
              <a:rPr lang="en" sz="1200">
                <a:solidFill>
                  <a:schemeClr val="dk1"/>
                </a:solidFill>
                <a:latin typeface="Lexend"/>
                <a:ea typeface="Lexend"/>
                <a:cs typeface="Lexend"/>
                <a:sym typeface="Lexend"/>
              </a:rPr>
              <a:t>Image captioning</a:t>
            </a:r>
            <a:endParaRPr sz="1200">
              <a:solidFill>
                <a:schemeClr val="dk1"/>
              </a:solidFill>
              <a:latin typeface="Lexend"/>
              <a:ea typeface="Lexend"/>
              <a:cs typeface="Lexend"/>
              <a:sym typeface="Lexend"/>
            </a:endParaRPr>
          </a:p>
        </p:txBody>
      </p:sp>
      <p:sp>
        <p:nvSpPr>
          <p:cNvPr id="1448" name="Google Shape;1448;p115"/>
          <p:cNvSpPr txBox="1"/>
          <p:nvPr/>
        </p:nvSpPr>
        <p:spPr>
          <a:xfrm>
            <a:off x="4617000" y="4537875"/>
            <a:ext cx="45180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Lexend"/>
                <a:ea typeface="Lexend"/>
                <a:cs typeface="Lexend"/>
                <a:sym typeface="Lexend"/>
              </a:rPr>
              <a:t>Encoder-decoder</a:t>
            </a:r>
            <a:endParaRPr sz="1200" b="1">
              <a:solidFill>
                <a:schemeClr val="dk1"/>
              </a:solidFill>
              <a:latin typeface="Lexend"/>
              <a:ea typeface="Lexend"/>
              <a:cs typeface="Lexend"/>
              <a:sym typeface="Lexend"/>
            </a:endParaRPr>
          </a:p>
          <a:p>
            <a:pPr marL="0" lvl="0" indent="0" algn="l" rtl="0">
              <a:spcBef>
                <a:spcPts val="0"/>
              </a:spcBef>
              <a:spcAft>
                <a:spcPts val="0"/>
              </a:spcAft>
              <a:buNone/>
            </a:pPr>
            <a:r>
              <a:rPr lang="en" sz="1200">
                <a:solidFill>
                  <a:schemeClr val="dk1"/>
                </a:solidFill>
                <a:latin typeface="Lexend"/>
                <a:ea typeface="Lexend"/>
                <a:cs typeface="Lexend"/>
                <a:sym typeface="Lexend"/>
              </a:rPr>
              <a:t>Machine translation</a:t>
            </a:r>
            <a:endParaRPr sz="1200">
              <a:solidFill>
                <a:schemeClr val="dk1"/>
              </a:solidFill>
              <a:latin typeface="Lexend"/>
              <a:ea typeface="Lexend"/>
              <a:cs typeface="Lexend"/>
              <a:sym typeface="Lexen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16"/>
          <p:cNvSpPr txBox="1"/>
          <p:nvPr/>
        </p:nvSpPr>
        <p:spPr>
          <a:xfrm>
            <a:off x="431575" y="1306650"/>
            <a:ext cx="68742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Backpropagation through time (BPTT)</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Compute the gradient of the loss across all timesteps of the sequence contributing to the current prediction using the </a:t>
            </a:r>
            <a:r>
              <a:rPr lang="en" sz="1800" b="1">
                <a:solidFill>
                  <a:srgbClr val="595959"/>
                </a:solidFill>
                <a:latin typeface="Lexend"/>
                <a:ea typeface="Lexend"/>
                <a:cs typeface="Lexend"/>
                <a:sym typeface="Lexend"/>
              </a:rPr>
              <a:t>chain rule</a:t>
            </a:r>
            <a:endParaRPr b="1">
              <a:latin typeface="Lexend"/>
              <a:ea typeface="Lexend"/>
              <a:cs typeface="Lexend"/>
              <a:sym typeface="Lexend"/>
            </a:endParaRPr>
          </a:p>
        </p:txBody>
      </p:sp>
      <p:sp>
        <p:nvSpPr>
          <p:cNvPr id="1454" name="Google Shape;1454;p116"/>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Training an RNN</a:t>
            </a:r>
            <a:endParaRPr sz="3400">
              <a:latin typeface="Lexend"/>
              <a:ea typeface="Lexend"/>
              <a:cs typeface="Lexend"/>
              <a:sym typeface="Lexend"/>
            </a:endParaRPr>
          </a:p>
        </p:txBody>
      </p:sp>
      <p:grpSp>
        <p:nvGrpSpPr>
          <p:cNvPr id="1455" name="Google Shape;1455;p116"/>
          <p:cNvGrpSpPr/>
          <p:nvPr/>
        </p:nvGrpSpPr>
        <p:grpSpPr>
          <a:xfrm>
            <a:off x="2050488" y="3097550"/>
            <a:ext cx="4536000" cy="1675500"/>
            <a:chOff x="40188" y="0"/>
            <a:chExt cx="4536000" cy="1675500"/>
          </a:xfrm>
        </p:grpSpPr>
        <p:sp>
          <p:nvSpPr>
            <p:cNvPr id="1456" name="Google Shape;1456;p116"/>
            <p:cNvSpPr/>
            <p:nvPr/>
          </p:nvSpPr>
          <p:spPr>
            <a:xfrm>
              <a:off x="40188" y="0"/>
              <a:ext cx="4536000" cy="16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57" name="Google Shape;1457;p116"/>
            <p:cNvSpPr/>
            <p:nvPr/>
          </p:nvSpPr>
          <p:spPr>
            <a:xfrm>
              <a:off x="1028000"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58" name="Google Shape;1458;p116"/>
            <p:cNvSpPr/>
            <p:nvPr/>
          </p:nvSpPr>
          <p:spPr>
            <a:xfrm>
              <a:off x="1941695"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59" name="Google Shape;1459;p116"/>
            <p:cNvSpPr/>
            <p:nvPr/>
          </p:nvSpPr>
          <p:spPr>
            <a:xfrm>
              <a:off x="2855391"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60" name="Google Shape;1460;p116"/>
            <p:cNvSpPr/>
            <p:nvPr/>
          </p:nvSpPr>
          <p:spPr>
            <a:xfrm>
              <a:off x="3769087"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61" name="Google Shape;1461;p116"/>
            <p:cNvSpPr/>
            <p:nvPr/>
          </p:nvSpPr>
          <p:spPr>
            <a:xfrm>
              <a:off x="114304" y="624717"/>
              <a:ext cx="732900" cy="365700"/>
            </a:xfrm>
            <a:prstGeom prst="roundRect">
              <a:avLst>
                <a:gd name="adj" fmla="val 756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1462" name="Google Shape;1462;p116"/>
            <p:cNvCxnSpPr>
              <a:stCxn id="1461" idx="3"/>
              <a:endCxn id="1457" idx="1"/>
            </p:cNvCxnSpPr>
            <p:nvPr/>
          </p:nvCxnSpPr>
          <p:spPr>
            <a:xfrm>
              <a:off x="847204"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463" name="Google Shape;1463;p116"/>
            <p:cNvCxnSpPr>
              <a:stCxn id="1457" idx="3"/>
              <a:endCxn id="1458" idx="1"/>
            </p:cNvCxnSpPr>
            <p:nvPr/>
          </p:nvCxnSpPr>
          <p:spPr>
            <a:xfrm>
              <a:off x="1760900"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464" name="Google Shape;1464;p116"/>
            <p:cNvCxnSpPr>
              <a:stCxn id="1458" idx="3"/>
              <a:endCxn id="1459" idx="1"/>
            </p:cNvCxnSpPr>
            <p:nvPr/>
          </p:nvCxnSpPr>
          <p:spPr>
            <a:xfrm>
              <a:off x="2674595" y="807567"/>
              <a:ext cx="180900" cy="0"/>
            </a:xfrm>
            <a:prstGeom prst="straightConnector1">
              <a:avLst/>
            </a:prstGeom>
            <a:noFill/>
            <a:ln w="19050" cap="flat" cmpd="sng">
              <a:solidFill>
                <a:srgbClr val="666666"/>
              </a:solidFill>
              <a:prstDash val="solid"/>
              <a:round/>
              <a:headEnd type="none" w="med" len="med"/>
              <a:tailEnd type="triangle" w="med" len="med"/>
            </a:ln>
          </p:spPr>
        </p:cxnSp>
        <p:cxnSp>
          <p:nvCxnSpPr>
            <p:cNvPr id="1465" name="Google Shape;1465;p116"/>
            <p:cNvCxnSpPr>
              <a:stCxn id="1459" idx="3"/>
              <a:endCxn id="1460" idx="1"/>
            </p:cNvCxnSpPr>
            <p:nvPr/>
          </p:nvCxnSpPr>
          <p:spPr>
            <a:xfrm>
              <a:off x="3588291" y="807567"/>
              <a:ext cx="180900" cy="0"/>
            </a:xfrm>
            <a:prstGeom prst="straightConnector1">
              <a:avLst/>
            </a:prstGeom>
            <a:noFill/>
            <a:ln w="19050" cap="flat" cmpd="sng">
              <a:solidFill>
                <a:srgbClr val="666666"/>
              </a:solidFill>
              <a:prstDash val="solid"/>
              <a:round/>
              <a:headEnd type="none" w="med" len="med"/>
              <a:tailEnd type="triangle" w="med" len="med"/>
            </a:ln>
          </p:spPr>
        </p:cxnSp>
        <p:sp>
          <p:nvSpPr>
            <p:cNvPr id="1466" name="Google Shape;1466;p116"/>
            <p:cNvSpPr txBox="1"/>
            <p:nvPr/>
          </p:nvSpPr>
          <p:spPr>
            <a:xfrm>
              <a:off x="164059"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y0</a:t>
              </a:r>
              <a:endParaRPr sz="1200" b="1">
                <a:solidFill>
                  <a:schemeClr val="dk1"/>
                </a:solidFill>
                <a:latin typeface="Courier New"/>
                <a:ea typeface="Courier New"/>
                <a:cs typeface="Courier New"/>
                <a:sym typeface="Courier New"/>
              </a:endParaRPr>
            </a:p>
          </p:txBody>
        </p:sp>
        <p:sp>
          <p:nvSpPr>
            <p:cNvPr id="1467" name="Google Shape;1467;p116"/>
            <p:cNvSpPr txBox="1"/>
            <p:nvPr/>
          </p:nvSpPr>
          <p:spPr>
            <a:xfrm>
              <a:off x="1077755"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y1</a:t>
              </a:r>
              <a:endParaRPr sz="1200" b="1">
                <a:solidFill>
                  <a:schemeClr val="dk1"/>
                </a:solidFill>
                <a:latin typeface="Courier New"/>
                <a:ea typeface="Courier New"/>
                <a:cs typeface="Courier New"/>
                <a:sym typeface="Courier New"/>
              </a:endParaRPr>
            </a:p>
          </p:txBody>
        </p:sp>
        <p:sp>
          <p:nvSpPr>
            <p:cNvPr id="1468" name="Google Shape;1468;p116"/>
            <p:cNvSpPr txBox="1"/>
            <p:nvPr/>
          </p:nvSpPr>
          <p:spPr>
            <a:xfrm>
              <a:off x="1991451"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y2</a:t>
              </a:r>
              <a:endParaRPr sz="1200" b="1">
                <a:solidFill>
                  <a:schemeClr val="dk1"/>
                </a:solidFill>
                <a:latin typeface="Courier New"/>
                <a:ea typeface="Courier New"/>
                <a:cs typeface="Courier New"/>
                <a:sym typeface="Courier New"/>
              </a:endParaRPr>
            </a:p>
          </p:txBody>
        </p:sp>
        <p:sp>
          <p:nvSpPr>
            <p:cNvPr id="1469" name="Google Shape;1469;p116"/>
            <p:cNvSpPr txBox="1"/>
            <p:nvPr/>
          </p:nvSpPr>
          <p:spPr>
            <a:xfrm>
              <a:off x="2905146"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y3</a:t>
              </a:r>
              <a:endParaRPr sz="1200" b="1">
                <a:solidFill>
                  <a:schemeClr val="dk1"/>
                </a:solidFill>
                <a:latin typeface="Courier New"/>
                <a:ea typeface="Courier New"/>
                <a:cs typeface="Courier New"/>
                <a:sym typeface="Courier New"/>
              </a:endParaRPr>
            </a:p>
          </p:txBody>
        </p:sp>
        <p:sp>
          <p:nvSpPr>
            <p:cNvPr id="1470" name="Google Shape;1470;p116"/>
            <p:cNvSpPr txBox="1"/>
            <p:nvPr/>
          </p:nvSpPr>
          <p:spPr>
            <a:xfrm>
              <a:off x="3818842" y="60379"/>
              <a:ext cx="633600" cy="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y4</a:t>
              </a:r>
              <a:endParaRPr sz="1200" b="1">
                <a:solidFill>
                  <a:schemeClr val="dk1"/>
                </a:solidFill>
                <a:latin typeface="Courier New"/>
                <a:ea typeface="Courier New"/>
                <a:cs typeface="Courier New"/>
                <a:sym typeface="Courier New"/>
              </a:endParaRPr>
            </a:p>
          </p:txBody>
        </p:sp>
        <p:cxnSp>
          <p:nvCxnSpPr>
            <p:cNvPr id="1471" name="Google Shape;1471;p116"/>
            <p:cNvCxnSpPr>
              <a:stCxn id="1461" idx="0"/>
              <a:endCxn id="1466" idx="2"/>
            </p:cNvCxnSpPr>
            <p:nvPr/>
          </p:nvCxnSpPr>
          <p:spPr>
            <a:xfrm rot="10800000">
              <a:off x="480754"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72" name="Google Shape;1472;p116"/>
            <p:cNvCxnSpPr>
              <a:stCxn id="1457" idx="0"/>
              <a:endCxn id="1467" idx="2"/>
            </p:cNvCxnSpPr>
            <p:nvPr/>
          </p:nvCxnSpPr>
          <p:spPr>
            <a:xfrm rot="10800000">
              <a:off x="1394450"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73" name="Google Shape;1473;p116"/>
            <p:cNvCxnSpPr>
              <a:stCxn id="1458" idx="0"/>
              <a:endCxn id="1468" idx="2"/>
            </p:cNvCxnSpPr>
            <p:nvPr/>
          </p:nvCxnSpPr>
          <p:spPr>
            <a:xfrm rot="10800000">
              <a:off x="2308145"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74" name="Google Shape;1474;p116"/>
            <p:cNvCxnSpPr>
              <a:stCxn id="1459" idx="0"/>
              <a:endCxn id="1469" idx="2"/>
            </p:cNvCxnSpPr>
            <p:nvPr/>
          </p:nvCxnSpPr>
          <p:spPr>
            <a:xfrm rot="10800000">
              <a:off x="3221841" y="286617"/>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75" name="Google Shape;1475;p116"/>
            <p:cNvCxnSpPr>
              <a:stCxn id="1460" idx="0"/>
              <a:endCxn id="1470" idx="2"/>
            </p:cNvCxnSpPr>
            <p:nvPr/>
          </p:nvCxnSpPr>
          <p:spPr>
            <a:xfrm rot="10800000">
              <a:off x="4135537" y="286617"/>
              <a:ext cx="0" cy="338100"/>
            </a:xfrm>
            <a:prstGeom prst="straightConnector1">
              <a:avLst/>
            </a:prstGeom>
            <a:noFill/>
            <a:ln w="19050" cap="flat" cmpd="sng">
              <a:solidFill>
                <a:srgbClr val="666666"/>
              </a:solidFill>
              <a:prstDash val="solid"/>
              <a:round/>
              <a:headEnd type="none" w="med" len="med"/>
              <a:tailEnd type="triangle" w="med" len="med"/>
            </a:ln>
          </p:spPr>
        </p:cxnSp>
        <p:sp>
          <p:nvSpPr>
            <p:cNvPr id="1476" name="Google Shape;1476;p116"/>
            <p:cNvSpPr txBox="1"/>
            <p:nvPr/>
          </p:nvSpPr>
          <p:spPr>
            <a:xfrm>
              <a:off x="164059"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x0</a:t>
              </a:r>
              <a:endParaRPr sz="1200" b="1">
                <a:solidFill>
                  <a:schemeClr val="dk1"/>
                </a:solidFill>
                <a:latin typeface="Courier New"/>
                <a:ea typeface="Courier New"/>
                <a:cs typeface="Courier New"/>
                <a:sym typeface="Courier New"/>
              </a:endParaRPr>
            </a:p>
          </p:txBody>
        </p:sp>
        <p:sp>
          <p:nvSpPr>
            <p:cNvPr id="1477" name="Google Shape;1477;p116"/>
            <p:cNvSpPr txBox="1"/>
            <p:nvPr/>
          </p:nvSpPr>
          <p:spPr>
            <a:xfrm>
              <a:off x="1077808"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x1</a:t>
              </a:r>
              <a:endParaRPr sz="1200" b="1">
                <a:solidFill>
                  <a:schemeClr val="dk1"/>
                </a:solidFill>
                <a:latin typeface="Courier New"/>
                <a:ea typeface="Courier New"/>
                <a:cs typeface="Courier New"/>
                <a:sym typeface="Courier New"/>
              </a:endParaRPr>
            </a:p>
          </p:txBody>
        </p:sp>
        <p:sp>
          <p:nvSpPr>
            <p:cNvPr id="1478" name="Google Shape;1478;p116"/>
            <p:cNvSpPr txBox="1"/>
            <p:nvPr/>
          </p:nvSpPr>
          <p:spPr>
            <a:xfrm>
              <a:off x="1991504"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x2</a:t>
              </a:r>
              <a:endParaRPr sz="1200" b="1">
                <a:solidFill>
                  <a:schemeClr val="dk1"/>
                </a:solidFill>
                <a:latin typeface="Courier New"/>
                <a:ea typeface="Courier New"/>
                <a:cs typeface="Courier New"/>
                <a:sym typeface="Courier New"/>
              </a:endParaRPr>
            </a:p>
          </p:txBody>
        </p:sp>
        <p:sp>
          <p:nvSpPr>
            <p:cNvPr id="1479" name="Google Shape;1479;p116"/>
            <p:cNvSpPr txBox="1"/>
            <p:nvPr/>
          </p:nvSpPr>
          <p:spPr>
            <a:xfrm>
              <a:off x="2905200"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x3</a:t>
              </a:r>
              <a:endParaRPr sz="1200" b="1">
                <a:solidFill>
                  <a:schemeClr val="dk1"/>
                </a:solidFill>
                <a:latin typeface="Courier New"/>
                <a:ea typeface="Courier New"/>
                <a:cs typeface="Courier New"/>
                <a:sym typeface="Courier New"/>
              </a:endParaRPr>
            </a:p>
          </p:txBody>
        </p:sp>
        <p:sp>
          <p:nvSpPr>
            <p:cNvPr id="1480" name="Google Shape;1480;p116"/>
            <p:cNvSpPr txBox="1"/>
            <p:nvPr/>
          </p:nvSpPr>
          <p:spPr>
            <a:xfrm>
              <a:off x="3818895" y="1328425"/>
              <a:ext cx="633600" cy="2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Courier New"/>
                  <a:ea typeface="Courier New"/>
                  <a:cs typeface="Courier New"/>
                  <a:sym typeface="Courier New"/>
                </a:rPr>
                <a:t>x4</a:t>
              </a:r>
              <a:endParaRPr sz="1200" b="1">
                <a:solidFill>
                  <a:schemeClr val="dk1"/>
                </a:solidFill>
                <a:latin typeface="Courier New"/>
                <a:ea typeface="Courier New"/>
                <a:cs typeface="Courier New"/>
                <a:sym typeface="Courier New"/>
              </a:endParaRPr>
            </a:p>
          </p:txBody>
        </p:sp>
        <p:cxnSp>
          <p:nvCxnSpPr>
            <p:cNvPr id="1481" name="Google Shape;1481;p116"/>
            <p:cNvCxnSpPr>
              <a:stCxn id="1476" idx="0"/>
              <a:endCxn id="1461" idx="2"/>
            </p:cNvCxnSpPr>
            <p:nvPr/>
          </p:nvCxnSpPr>
          <p:spPr>
            <a:xfrm rot="10800000">
              <a:off x="480859" y="990325"/>
              <a:ext cx="0" cy="338100"/>
            </a:xfrm>
            <a:prstGeom prst="straightConnector1">
              <a:avLst/>
            </a:prstGeom>
            <a:noFill/>
            <a:ln w="19050" cap="flat" cmpd="sng">
              <a:solidFill>
                <a:srgbClr val="666666"/>
              </a:solidFill>
              <a:prstDash val="solid"/>
              <a:round/>
              <a:headEnd type="none" w="med" len="med"/>
              <a:tailEnd type="triangle" w="med" len="med"/>
            </a:ln>
          </p:spPr>
        </p:cxnSp>
        <p:cxnSp>
          <p:nvCxnSpPr>
            <p:cNvPr id="1482" name="Google Shape;1482;p116"/>
            <p:cNvCxnSpPr>
              <a:stCxn id="1477" idx="0"/>
              <a:endCxn id="1457" idx="2"/>
            </p:cNvCxnSpPr>
            <p:nvPr/>
          </p:nvCxnSpPr>
          <p:spPr>
            <a:xfrm rot="10800000">
              <a:off x="1394308"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483" name="Google Shape;1483;p116"/>
            <p:cNvCxnSpPr>
              <a:stCxn id="1478" idx="0"/>
              <a:endCxn id="1458" idx="2"/>
            </p:cNvCxnSpPr>
            <p:nvPr/>
          </p:nvCxnSpPr>
          <p:spPr>
            <a:xfrm rot="10800000">
              <a:off x="2308004"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484" name="Google Shape;1484;p116"/>
            <p:cNvCxnSpPr>
              <a:stCxn id="1479" idx="0"/>
              <a:endCxn id="1459" idx="2"/>
            </p:cNvCxnSpPr>
            <p:nvPr/>
          </p:nvCxnSpPr>
          <p:spPr>
            <a:xfrm rot="10800000">
              <a:off x="3221700" y="990325"/>
              <a:ext cx="300" cy="338100"/>
            </a:xfrm>
            <a:prstGeom prst="straightConnector1">
              <a:avLst/>
            </a:prstGeom>
            <a:noFill/>
            <a:ln w="19050" cap="flat" cmpd="sng">
              <a:solidFill>
                <a:srgbClr val="666666"/>
              </a:solidFill>
              <a:prstDash val="solid"/>
              <a:round/>
              <a:headEnd type="none" w="med" len="med"/>
              <a:tailEnd type="triangle" w="med" len="med"/>
            </a:ln>
          </p:spPr>
        </p:cxnSp>
        <p:cxnSp>
          <p:nvCxnSpPr>
            <p:cNvPr id="1485" name="Google Shape;1485;p116"/>
            <p:cNvCxnSpPr>
              <a:stCxn id="1480" idx="0"/>
              <a:endCxn id="1460" idx="2"/>
            </p:cNvCxnSpPr>
            <p:nvPr/>
          </p:nvCxnSpPr>
          <p:spPr>
            <a:xfrm rot="10800000">
              <a:off x="4135395" y="990325"/>
              <a:ext cx="300" cy="338100"/>
            </a:xfrm>
            <a:prstGeom prst="straightConnector1">
              <a:avLst/>
            </a:prstGeom>
            <a:noFill/>
            <a:ln w="19050" cap="flat" cmpd="sng">
              <a:solidFill>
                <a:srgbClr val="666666"/>
              </a:solidFill>
              <a:prstDash val="solid"/>
              <a:round/>
              <a:headEnd type="none" w="med" len="med"/>
              <a:tailEnd type="triangle" w="med" len="med"/>
            </a:ln>
          </p:spPr>
        </p:cxnSp>
        <p:sp>
          <p:nvSpPr>
            <p:cNvPr id="1486" name="Google Shape;1486;p116"/>
            <p:cNvSpPr txBox="1"/>
            <p:nvPr/>
          </p:nvSpPr>
          <p:spPr>
            <a:xfrm>
              <a:off x="296654"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87" name="Google Shape;1487;p116"/>
            <p:cNvSpPr txBox="1"/>
            <p:nvPr/>
          </p:nvSpPr>
          <p:spPr>
            <a:xfrm>
              <a:off x="1209580"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88" name="Google Shape;1488;p116"/>
            <p:cNvSpPr txBox="1"/>
            <p:nvPr/>
          </p:nvSpPr>
          <p:spPr>
            <a:xfrm>
              <a:off x="2123276"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89" name="Google Shape;1489;p116"/>
            <p:cNvSpPr txBox="1"/>
            <p:nvPr/>
          </p:nvSpPr>
          <p:spPr>
            <a:xfrm>
              <a:off x="3036972"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sp>
          <p:nvSpPr>
            <p:cNvPr id="1490" name="Google Shape;1490;p116"/>
            <p:cNvSpPr txBox="1"/>
            <p:nvPr/>
          </p:nvSpPr>
          <p:spPr>
            <a:xfrm>
              <a:off x="3949898" y="763977"/>
              <a:ext cx="550500" cy="22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6"/>
                  </a:solidFill>
                  <a:latin typeface="Lexend"/>
                  <a:ea typeface="Lexend"/>
                  <a:cs typeface="Lexend"/>
                  <a:sym typeface="Lexend"/>
                </a:rPr>
                <a:t>…</a:t>
              </a:r>
              <a:endParaRPr sz="3000">
                <a:solidFill>
                  <a:schemeClr val="accent6"/>
                </a:solidFill>
                <a:latin typeface="Lexend"/>
                <a:ea typeface="Lexend"/>
                <a:cs typeface="Lexend"/>
                <a:sym typeface="Lexend"/>
              </a:endParaRPr>
            </a:p>
          </p:txBody>
        </p:sp>
      </p:grpSp>
      <p:sp>
        <p:nvSpPr>
          <p:cNvPr id="1491" name="Google Shape;1491;p116"/>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79</a:t>
            </a:fld>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8"/>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548" name="Google Shape;548;p48"/>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8</a:t>
            </a:fld>
            <a:endParaRPr>
              <a:solidFill>
                <a:schemeClr val="dk1"/>
              </a:solidFill>
            </a:endParaRPr>
          </a:p>
        </p:txBody>
      </p:sp>
      <p:sp>
        <p:nvSpPr>
          <p:cNvPr id="549" name="Google Shape;549;p48"/>
          <p:cNvSpPr txBox="1"/>
          <p:nvPr/>
        </p:nvSpPr>
        <p:spPr>
          <a:xfrm>
            <a:off x="369575" y="2773500"/>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latin typeface="Golos Text"/>
                <a:ea typeface="Golos Text"/>
                <a:cs typeface="Golos Text"/>
                <a:sym typeface="Golos Text"/>
              </a:rPr>
              <a:t>deposited money at the </a:t>
            </a: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a:t>
            </a:r>
            <a:endParaRPr sz="2100">
              <a:solidFill>
                <a:srgbClr val="595959"/>
              </a:solidFill>
              <a:latin typeface="Golos Text"/>
              <a:ea typeface="Golos Text"/>
              <a:cs typeface="Golos Text"/>
              <a:sym typeface="Golos Text"/>
            </a:endParaRPr>
          </a:p>
        </p:txBody>
      </p:sp>
      <p:cxnSp>
        <p:nvCxnSpPr>
          <p:cNvPr id="550" name="Google Shape;550;p48"/>
          <p:cNvCxnSpPr>
            <a:stCxn id="549" idx="3"/>
          </p:cNvCxnSpPr>
          <p:nvPr/>
        </p:nvCxnSpPr>
        <p:spPr>
          <a:xfrm>
            <a:off x="2855975" y="3022950"/>
            <a:ext cx="788400" cy="0"/>
          </a:xfrm>
          <a:prstGeom prst="straightConnector1">
            <a:avLst/>
          </a:prstGeom>
          <a:noFill/>
          <a:ln w="19050" cap="flat" cmpd="sng">
            <a:solidFill>
              <a:srgbClr val="001A57"/>
            </a:solidFill>
            <a:prstDash val="solid"/>
            <a:round/>
            <a:headEnd type="none" w="med" len="med"/>
            <a:tailEnd type="triangle" w="med" len="med"/>
          </a:ln>
        </p:spPr>
      </p:cxnSp>
      <p:sp>
        <p:nvSpPr>
          <p:cNvPr id="551" name="Google Shape;551;p48"/>
          <p:cNvSpPr txBox="1"/>
          <p:nvPr/>
        </p:nvSpPr>
        <p:spPr>
          <a:xfrm>
            <a:off x="3858500" y="2769000"/>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[51, 22, 19, ….. 40, 95]</a:t>
            </a:r>
            <a:endParaRPr sz="1900">
              <a:latin typeface="Courier New"/>
              <a:ea typeface="Courier New"/>
              <a:cs typeface="Courier New"/>
              <a:sym typeface="Courier New"/>
            </a:endParaRPr>
          </a:p>
        </p:txBody>
      </p:sp>
      <p:sp>
        <p:nvSpPr>
          <p:cNvPr id="552" name="Google Shape;552;p48"/>
          <p:cNvSpPr txBox="1"/>
          <p:nvPr/>
        </p:nvSpPr>
        <p:spPr>
          <a:xfrm>
            <a:off x="369575" y="1904425"/>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of the river</a:t>
            </a:r>
            <a:endParaRPr sz="2100">
              <a:solidFill>
                <a:srgbClr val="595959"/>
              </a:solidFill>
              <a:latin typeface="Golos Text"/>
              <a:ea typeface="Golos Text"/>
              <a:cs typeface="Golos Text"/>
              <a:sym typeface="Golos Text"/>
            </a:endParaRPr>
          </a:p>
        </p:txBody>
      </p:sp>
      <p:cxnSp>
        <p:nvCxnSpPr>
          <p:cNvPr id="553" name="Google Shape;553;p48"/>
          <p:cNvCxnSpPr>
            <a:stCxn id="552" idx="3"/>
          </p:cNvCxnSpPr>
          <p:nvPr/>
        </p:nvCxnSpPr>
        <p:spPr>
          <a:xfrm>
            <a:off x="2855975" y="2153875"/>
            <a:ext cx="788400" cy="0"/>
          </a:xfrm>
          <a:prstGeom prst="straightConnector1">
            <a:avLst/>
          </a:prstGeom>
          <a:noFill/>
          <a:ln w="19050" cap="flat" cmpd="sng">
            <a:solidFill>
              <a:srgbClr val="001A57"/>
            </a:solidFill>
            <a:prstDash val="solid"/>
            <a:round/>
            <a:headEnd type="none" w="med" len="med"/>
            <a:tailEnd type="triangle" w="med" len="med"/>
          </a:ln>
        </p:spPr>
      </p:cxnSp>
      <p:sp>
        <p:nvSpPr>
          <p:cNvPr id="554" name="Google Shape;554;p48"/>
          <p:cNvSpPr txBox="1"/>
          <p:nvPr/>
        </p:nvSpPr>
        <p:spPr>
          <a:xfrm>
            <a:off x="3858500" y="1899925"/>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[34, 56, 24, ….. 23, 56]</a:t>
            </a:r>
            <a:endParaRPr sz="1900">
              <a:latin typeface="Courier New"/>
              <a:ea typeface="Courier New"/>
              <a:cs typeface="Courier New"/>
              <a:sym typeface="Courier New"/>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117"/>
          <p:cNvSpPr txBox="1"/>
          <p:nvPr/>
        </p:nvSpPr>
        <p:spPr>
          <a:xfrm>
            <a:off x="431575" y="1306650"/>
            <a:ext cx="7545900" cy="119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595959"/>
                </a:solidFill>
                <a:latin typeface="Lexend"/>
                <a:ea typeface="Lexend"/>
                <a:cs typeface="Lexend"/>
                <a:sym typeface="Lexend"/>
              </a:rPr>
              <a:t>For longer sequences, the chain can get very long and the gradient can get very close to 0 -</a:t>
            </a:r>
            <a:r>
              <a:rPr lang="en" sz="1800" b="1">
                <a:solidFill>
                  <a:srgbClr val="595959"/>
                </a:solidFill>
                <a:latin typeface="Lexend"/>
                <a:ea typeface="Lexend"/>
                <a:cs typeface="Lexend"/>
                <a:sym typeface="Lexend"/>
              </a:rPr>
              <a:t> vanishing gradient </a:t>
            </a:r>
            <a:endParaRPr sz="1800" b="1">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r>
              <a:rPr lang="en">
                <a:solidFill>
                  <a:srgbClr val="595959"/>
                </a:solidFill>
                <a:latin typeface="Lexend"/>
                <a:ea typeface="Lexend"/>
                <a:cs typeface="Lexend"/>
                <a:sym typeface="Lexend"/>
              </a:rPr>
              <a:t>Because of this, RNNs have difficulty remembering information far back in history.</a:t>
            </a:r>
            <a:endParaRPr sz="1800">
              <a:solidFill>
                <a:srgbClr val="595959"/>
              </a:solidFill>
              <a:latin typeface="Lexend"/>
              <a:ea typeface="Lexend"/>
              <a:cs typeface="Lexend"/>
              <a:sym typeface="Lexend"/>
            </a:endParaRPr>
          </a:p>
        </p:txBody>
      </p:sp>
      <p:sp>
        <p:nvSpPr>
          <p:cNvPr id="1497" name="Google Shape;1497;p117"/>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Challenge</a:t>
            </a:r>
            <a:endParaRPr sz="3400">
              <a:latin typeface="Lexend"/>
              <a:ea typeface="Lexend"/>
              <a:cs typeface="Lexend"/>
              <a:sym typeface="Lexend"/>
            </a:endParaRPr>
          </a:p>
        </p:txBody>
      </p:sp>
      <p:sp>
        <p:nvSpPr>
          <p:cNvPr id="1498" name="Google Shape;1498;p117"/>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80</a:t>
            </a:fld>
            <a:endParaRPr>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D579A3-70EF-B047-EB97-0DF33C371599}"/>
              </a:ext>
            </a:extLst>
          </p:cNvPr>
          <p:cNvSpPr txBox="1"/>
          <p:nvPr/>
        </p:nvSpPr>
        <p:spPr>
          <a:xfrm>
            <a:off x="285085" y="723013"/>
            <a:ext cx="8220075" cy="2677656"/>
          </a:xfrm>
          <a:prstGeom prst="rect">
            <a:avLst/>
          </a:prstGeom>
          <a:noFill/>
        </p:spPr>
        <p:txBody>
          <a:bodyPr wrap="square">
            <a:spAutoFit/>
          </a:bodyPr>
          <a:lstStyle/>
          <a:p>
            <a:r>
              <a:rPr lang="en-US" dirty="0"/>
              <a:t>Vanilla RNNs </a:t>
            </a:r>
          </a:p>
          <a:p>
            <a:r>
              <a:rPr lang="en-US" dirty="0"/>
              <a:t>It feeds the </a:t>
            </a:r>
            <a:r>
              <a:rPr lang="en-US" b="1" dirty="0"/>
              <a:t>previous hidden state forward in time</a:t>
            </a:r>
            <a:r>
              <a:rPr lang="en-US" dirty="0"/>
              <a:t>.</a:t>
            </a:r>
          </a:p>
          <a:p>
            <a:r>
              <a:rPr lang="en-US" dirty="0"/>
              <a:t>suffer from vanishing gradients because during backpropagation through time, gradients are repeatedly multiplied by weight matrices and activation derivatives. If these values are less than 1, the gradient shrinks exponentially, preventing the model from learning long-range dependencies.</a:t>
            </a:r>
          </a:p>
          <a:p>
            <a:endParaRPr lang="en-US" dirty="0"/>
          </a:p>
          <a:p>
            <a:r>
              <a:rPr lang="en-US" dirty="0"/>
              <a:t>The hidden state in an RNN is </a:t>
            </a:r>
          </a:p>
          <a:p>
            <a:r>
              <a:rPr lang="en-US" b="1" dirty="0"/>
              <a:t>internal memory representation</a:t>
            </a:r>
            <a:r>
              <a:rPr lang="en-US" dirty="0"/>
              <a:t> of everything the network has seen so far.</a:t>
            </a:r>
          </a:p>
          <a:p>
            <a:r>
              <a:rPr lang="en-US" dirty="0"/>
              <a:t>the internal memory vector that carries information from previous time steps and is updated at each step using the current input and previous hidden state.</a:t>
            </a:r>
          </a:p>
          <a:p>
            <a:endParaRPr lang="en-US" dirty="0"/>
          </a:p>
          <a:p>
            <a:endParaRPr lang="en-US" dirty="0"/>
          </a:p>
        </p:txBody>
      </p:sp>
    </p:spTree>
    <p:extLst>
      <p:ext uri="{BB962C8B-B14F-4D97-AF65-F5344CB8AC3E}">
        <p14:creationId xmlns:p14="http://schemas.microsoft.com/office/powerpoint/2010/main" val="721131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F8B226-7FC6-44F3-0B3F-DD5DDFA53058}"/>
              </a:ext>
            </a:extLst>
          </p:cNvPr>
          <p:cNvSpPr txBox="1"/>
          <p:nvPr/>
        </p:nvSpPr>
        <p:spPr>
          <a:xfrm>
            <a:off x="106324" y="21265"/>
            <a:ext cx="8761229" cy="4832092"/>
          </a:xfrm>
          <a:prstGeom prst="rect">
            <a:avLst/>
          </a:prstGeom>
          <a:noFill/>
        </p:spPr>
        <p:txBody>
          <a:bodyPr wrap="square">
            <a:spAutoFit/>
          </a:bodyPr>
          <a:lstStyle/>
          <a:p>
            <a:r>
              <a:rPr lang="en-US" dirty="0"/>
              <a:t>Imagine this sentence: "The cat sat"</a:t>
            </a:r>
          </a:p>
          <a:p>
            <a:r>
              <a:rPr lang="en-US" dirty="0"/>
              <a:t>Time steps:</a:t>
            </a:r>
          </a:p>
          <a:p>
            <a:r>
              <a:rPr lang="en-US" dirty="0"/>
              <a:t>t=1 → "The"</a:t>
            </a:r>
            <a:br>
              <a:rPr lang="en-US" dirty="0"/>
            </a:br>
            <a:r>
              <a:rPr lang="en-US" dirty="0"/>
              <a:t>t=2 → "cat"</a:t>
            </a:r>
            <a:br>
              <a:rPr lang="en-US" dirty="0"/>
            </a:br>
            <a:r>
              <a:rPr lang="en-US" dirty="0"/>
              <a:t>t=3 → "sat"</a:t>
            </a:r>
          </a:p>
          <a:p>
            <a:r>
              <a:rPr lang="en-US" dirty="0"/>
              <a:t>At each step:</a:t>
            </a:r>
          </a:p>
          <a:p>
            <a:r>
              <a:rPr lang="en-US" dirty="0"/>
              <a:t>Step 1:</a:t>
            </a:r>
            <a:br>
              <a:rPr lang="en-US" dirty="0"/>
            </a:br>
            <a:r>
              <a:rPr lang="en-US" dirty="0"/>
              <a:t>Input: "The"</a:t>
            </a:r>
            <a:br>
              <a:rPr lang="en-US" dirty="0"/>
            </a:br>
            <a:r>
              <a:rPr lang="en-US" dirty="0"/>
              <a:t>Output: h₁</a:t>
            </a:r>
          </a:p>
          <a:p>
            <a:r>
              <a:rPr lang="en-US" dirty="0"/>
              <a:t>Step 2:</a:t>
            </a:r>
            <a:br>
              <a:rPr lang="en-US" dirty="0"/>
            </a:br>
            <a:r>
              <a:rPr lang="en-US" dirty="0"/>
              <a:t>Input: "cat"</a:t>
            </a:r>
            <a:br>
              <a:rPr lang="en-US" dirty="0"/>
            </a:br>
            <a:r>
              <a:rPr lang="en-US" dirty="0"/>
              <a:t>Also uses: h₁</a:t>
            </a:r>
            <a:br>
              <a:rPr lang="en-US" dirty="0"/>
            </a:br>
            <a:r>
              <a:rPr lang="en-US" dirty="0"/>
              <a:t>Produces: h₂</a:t>
            </a:r>
          </a:p>
          <a:p>
            <a:r>
              <a:rPr lang="en-US" dirty="0"/>
              <a:t>Step 3:</a:t>
            </a:r>
            <a:br>
              <a:rPr lang="en-US" dirty="0"/>
            </a:br>
            <a:r>
              <a:rPr lang="en-US" dirty="0"/>
              <a:t>Input: "sat"</a:t>
            </a:r>
            <a:br>
              <a:rPr lang="en-US" dirty="0"/>
            </a:br>
            <a:r>
              <a:rPr lang="en-US" dirty="0"/>
              <a:t>Also uses: h₂</a:t>
            </a:r>
            <a:br>
              <a:rPr lang="en-US" dirty="0"/>
            </a:br>
            <a:r>
              <a:rPr lang="en-US" dirty="0"/>
              <a:t>Produces: h₃</a:t>
            </a:r>
          </a:p>
          <a:p>
            <a:endParaRPr lang="en-US" dirty="0"/>
          </a:p>
          <a:p>
            <a:r>
              <a:rPr lang="en-US" dirty="0"/>
              <a:t>During training (backpropagation): The gradient must flow:</a:t>
            </a:r>
          </a:p>
          <a:p>
            <a:r>
              <a:rPr lang="en-US" dirty="0"/>
              <a:t>h₃ → h₂ → h₁</a:t>
            </a:r>
          </a:p>
          <a:p>
            <a:r>
              <a:rPr lang="en-US" dirty="0"/>
              <a:t>Each step multiplies by weights. If weights are small, gradient shrinks. That’s the vanishing gradient problem.</a:t>
            </a:r>
          </a:p>
          <a:p>
            <a:endParaRPr lang="en-US" dirty="0"/>
          </a:p>
        </p:txBody>
      </p:sp>
    </p:spTree>
    <p:extLst>
      <p:ext uri="{BB962C8B-B14F-4D97-AF65-F5344CB8AC3E}">
        <p14:creationId xmlns:p14="http://schemas.microsoft.com/office/powerpoint/2010/main" val="15777377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118"/>
          <p:cNvSpPr txBox="1"/>
          <p:nvPr/>
        </p:nvSpPr>
        <p:spPr>
          <a:xfrm>
            <a:off x="431575" y="1306650"/>
            <a:ext cx="7545900" cy="119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595959"/>
                </a:solidFill>
                <a:latin typeface="Lexend"/>
                <a:ea typeface="Lexend"/>
                <a:cs typeface="Lexend"/>
                <a:sym typeface="Lexend"/>
              </a:rPr>
              <a:t>For longer sequences, the chain can get very long and the gradient can get very close to 0 -</a:t>
            </a:r>
            <a:r>
              <a:rPr lang="en" sz="1800" b="1">
                <a:solidFill>
                  <a:srgbClr val="595959"/>
                </a:solidFill>
                <a:latin typeface="Lexend"/>
                <a:ea typeface="Lexend"/>
                <a:cs typeface="Lexend"/>
                <a:sym typeface="Lexend"/>
              </a:rPr>
              <a:t> vanishing gradient </a:t>
            </a:r>
            <a:endParaRPr sz="1800" b="1">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r>
              <a:rPr lang="en">
                <a:solidFill>
                  <a:srgbClr val="595959"/>
                </a:solidFill>
                <a:latin typeface="Lexend"/>
                <a:ea typeface="Lexend"/>
                <a:cs typeface="Lexend"/>
                <a:sym typeface="Lexend"/>
              </a:rPr>
              <a:t>Because of this, RNNs have difficulty remembering information far back in history.</a:t>
            </a:r>
            <a:endParaRPr sz="1800">
              <a:solidFill>
                <a:srgbClr val="595959"/>
              </a:solidFill>
              <a:latin typeface="Lexend"/>
              <a:ea typeface="Lexend"/>
              <a:cs typeface="Lexend"/>
              <a:sym typeface="Lexend"/>
            </a:endParaRPr>
          </a:p>
        </p:txBody>
      </p:sp>
      <p:sp>
        <p:nvSpPr>
          <p:cNvPr id="1504" name="Google Shape;1504;p118"/>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Challenge</a:t>
            </a:r>
            <a:endParaRPr sz="3400">
              <a:latin typeface="Lexend"/>
              <a:ea typeface="Lexend"/>
              <a:cs typeface="Lexend"/>
              <a:sym typeface="Lexend"/>
            </a:endParaRPr>
          </a:p>
        </p:txBody>
      </p:sp>
      <p:sp>
        <p:nvSpPr>
          <p:cNvPr id="1505" name="Google Shape;1505;p118"/>
          <p:cNvSpPr/>
          <p:nvPr/>
        </p:nvSpPr>
        <p:spPr>
          <a:xfrm>
            <a:off x="1196141" y="2803575"/>
            <a:ext cx="1603875" cy="1392825"/>
          </a:xfrm>
          <a:custGeom>
            <a:avLst/>
            <a:gdLst/>
            <a:ahLst/>
            <a:cxnLst/>
            <a:rect l="l" t="t" r="r" b="b"/>
            <a:pathLst>
              <a:path w="64155" h="55713" extrusionOk="0">
                <a:moveTo>
                  <a:pt x="318" y="0"/>
                </a:moveTo>
                <a:cubicBezTo>
                  <a:pt x="318" y="7788"/>
                  <a:pt x="318" y="15576"/>
                  <a:pt x="318" y="23364"/>
                </a:cubicBezTo>
                <a:cubicBezTo>
                  <a:pt x="318" y="29121"/>
                  <a:pt x="-956" y="37183"/>
                  <a:pt x="3912" y="40257"/>
                </a:cubicBezTo>
                <a:cubicBezTo>
                  <a:pt x="12067" y="45408"/>
                  <a:pt x="23024" y="43262"/>
                  <a:pt x="32667" y="43492"/>
                </a:cubicBezTo>
                <a:cubicBezTo>
                  <a:pt x="38896" y="43641"/>
                  <a:pt x="46373" y="47229"/>
                  <a:pt x="51358" y="43492"/>
                </a:cubicBezTo>
                <a:cubicBezTo>
                  <a:pt x="55237" y="40584"/>
                  <a:pt x="44628" y="36153"/>
                  <a:pt x="40215" y="34147"/>
                </a:cubicBezTo>
                <a:cubicBezTo>
                  <a:pt x="38351" y="33300"/>
                  <a:pt x="32522" y="31342"/>
                  <a:pt x="34464" y="31990"/>
                </a:cubicBezTo>
                <a:cubicBezTo>
                  <a:pt x="42421" y="34645"/>
                  <a:pt x="50192" y="37864"/>
                  <a:pt x="57828" y="41335"/>
                </a:cubicBezTo>
                <a:cubicBezTo>
                  <a:pt x="59926" y="42289"/>
                  <a:pt x="65216" y="42652"/>
                  <a:pt x="63938" y="44570"/>
                </a:cubicBezTo>
                <a:cubicBezTo>
                  <a:pt x="62131" y="47282"/>
                  <a:pt x="57508" y="45988"/>
                  <a:pt x="54593" y="47446"/>
                </a:cubicBezTo>
                <a:cubicBezTo>
                  <a:pt x="50710" y="49388"/>
                  <a:pt x="47597" y="52641"/>
                  <a:pt x="44529" y="55713"/>
                </a:cubicBezTo>
              </a:path>
            </a:pathLst>
          </a:custGeom>
          <a:noFill/>
          <a:ln w="38100" cap="flat" cmpd="sng">
            <a:solidFill>
              <a:schemeClr val="dk2"/>
            </a:solidFill>
            <a:prstDash val="solid"/>
            <a:round/>
            <a:headEnd type="none" w="med" len="med"/>
            <a:tailEnd type="none" w="med" len="med"/>
          </a:ln>
        </p:spPr>
        <p:txBody>
          <a:bodyPr/>
          <a:lstStyle/>
          <a:p>
            <a:endParaRPr lang="en-US"/>
          </a:p>
        </p:txBody>
      </p:sp>
      <p:sp>
        <p:nvSpPr>
          <p:cNvPr id="1506" name="Google Shape;1506;p118"/>
          <p:cNvSpPr txBox="1"/>
          <p:nvPr/>
        </p:nvSpPr>
        <p:spPr>
          <a:xfrm>
            <a:off x="2965350" y="3639275"/>
            <a:ext cx="58137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595959"/>
                </a:solidFill>
                <a:latin typeface="Lexend"/>
                <a:ea typeface="Lexend"/>
                <a:cs typeface="Lexend"/>
                <a:sym typeface="Lexend"/>
              </a:rPr>
              <a:t>Solution</a:t>
            </a:r>
            <a:r>
              <a:rPr lang="en" sz="1800">
                <a:solidFill>
                  <a:srgbClr val="595959"/>
                </a:solidFill>
                <a:latin typeface="Lexend"/>
                <a:ea typeface="Lexend"/>
                <a:cs typeface="Lexend"/>
                <a:sym typeface="Lexend"/>
              </a:rPr>
              <a:t>: Architecture variations - LSTMs, GRUs</a:t>
            </a:r>
            <a:endParaRPr sz="1800">
              <a:solidFill>
                <a:srgbClr val="595959"/>
              </a:solidFill>
              <a:latin typeface="Lexend"/>
              <a:ea typeface="Lexend"/>
              <a:cs typeface="Lexend"/>
              <a:sym typeface="Lexend"/>
            </a:endParaRPr>
          </a:p>
        </p:txBody>
      </p:sp>
      <p:sp>
        <p:nvSpPr>
          <p:cNvPr id="1507" name="Google Shape;1507;p118"/>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83</a:t>
            </a:fld>
            <a:endParaRPr>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026240-79F5-D503-DA40-1BFB1C1EF358}"/>
              </a:ext>
            </a:extLst>
          </p:cNvPr>
          <p:cNvSpPr txBox="1"/>
          <p:nvPr/>
        </p:nvSpPr>
        <p:spPr>
          <a:xfrm>
            <a:off x="318976" y="249074"/>
            <a:ext cx="6985591" cy="4616648"/>
          </a:xfrm>
          <a:prstGeom prst="rect">
            <a:avLst/>
          </a:prstGeom>
          <a:noFill/>
        </p:spPr>
        <p:txBody>
          <a:bodyPr wrap="square">
            <a:spAutoFit/>
          </a:bodyPr>
          <a:lstStyle/>
          <a:p>
            <a:r>
              <a:rPr lang="en-US" dirty="0"/>
              <a:t>In RNN: Memory update is mostly multiplicative.</a:t>
            </a:r>
          </a:p>
          <a:p>
            <a:r>
              <a:rPr lang="en-US" dirty="0"/>
              <a:t>In LSTM: Memory update is </a:t>
            </a:r>
            <a:r>
              <a:rPr lang="en-US" b="1" dirty="0"/>
              <a:t>additive</a:t>
            </a:r>
            <a:r>
              <a:rPr lang="en-US" dirty="0"/>
              <a:t>.</a:t>
            </a:r>
          </a:p>
          <a:p>
            <a:pPr>
              <a:buNone/>
            </a:pPr>
            <a:endParaRPr lang="en-US" b="1" dirty="0"/>
          </a:p>
          <a:p>
            <a:pPr>
              <a:buNone/>
            </a:pPr>
            <a:r>
              <a:rPr lang="en-US" b="1" dirty="0"/>
              <a:t>1️⃣ Forget Gate</a:t>
            </a:r>
          </a:p>
          <a:p>
            <a:pPr>
              <a:buNone/>
            </a:pPr>
            <a:r>
              <a:rPr lang="en-US" dirty="0"/>
              <a:t>Decides what old information to remove.</a:t>
            </a:r>
          </a:p>
          <a:p>
            <a:pPr>
              <a:buNone/>
            </a:pPr>
            <a:r>
              <a:rPr lang="en-US" dirty="0"/>
              <a:t>Example:</a:t>
            </a:r>
            <a:br>
              <a:rPr lang="en-US" dirty="0"/>
            </a:br>
            <a:r>
              <a:rPr lang="en-US" dirty="0"/>
              <a:t>If sentence switches topic, forget previous context.</a:t>
            </a:r>
          </a:p>
          <a:p>
            <a:pPr>
              <a:buNone/>
            </a:pPr>
            <a:br>
              <a:rPr lang="en-US" dirty="0"/>
            </a:br>
            <a:endParaRPr lang="en-US" dirty="0"/>
          </a:p>
          <a:p>
            <a:pPr>
              <a:buNone/>
            </a:pPr>
            <a:r>
              <a:rPr lang="en-US" b="1" dirty="0"/>
              <a:t>2️⃣ Input Gate</a:t>
            </a:r>
          </a:p>
          <a:p>
            <a:pPr>
              <a:buNone/>
            </a:pPr>
            <a:r>
              <a:rPr lang="en-US" dirty="0"/>
              <a:t>Decides what new information to add.</a:t>
            </a:r>
          </a:p>
          <a:p>
            <a:pPr>
              <a:buNone/>
            </a:pPr>
            <a:r>
              <a:rPr lang="en-US" dirty="0"/>
              <a:t>Example:</a:t>
            </a:r>
            <a:br>
              <a:rPr lang="en-US" dirty="0"/>
            </a:br>
            <a:r>
              <a:rPr lang="en-US" dirty="0"/>
              <a:t>If important keyword appears, store it in memory.</a:t>
            </a:r>
          </a:p>
          <a:p>
            <a:pPr>
              <a:buNone/>
            </a:pPr>
            <a:br>
              <a:rPr lang="en-US" dirty="0"/>
            </a:br>
            <a:endParaRPr lang="en-US" dirty="0"/>
          </a:p>
          <a:p>
            <a:pPr>
              <a:buNone/>
            </a:pPr>
            <a:r>
              <a:rPr lang="en-US" b="1" dirty="0"/>
              <a:t>3️⃣ Output Gate</a:t>
            </a:r>
          </a:p>
          <a:p>
            <a:pPr>
              <a:buNone/>
            </a:pPr>
            <a:r>
              <a:rPr lang="en-US" dirty="0"/>
              <a:t>Decides what part of memory to expose as hidden state.</a:t>
            </a:r>
          </a:p>
          <a:p>
            <a:pPr>
              <a:buNone/>
            </a:pPr>
            <a:r>
              <a:rPr lang="en-US" dirty="0">
                <a:highlight>
                  <a:srgbClr val="FFFF00"/>
                </a:highlight>
              </a:rPr>
              <a:t>LSTMs</a:t>
            </a:r>
            <a:r>
              <a:rPr lang="en-US" dirty="0"/>
              <a:t> solve the vanishing gradient problem by introducing a cell state with additive updates controlled by gating mechanisms (forget, input, and output gates). The additive memory path allows gradients to flow across many time steps without shrinking exponentially, enabling learning of long-range dependencies.</a:t>
            </a:r>
          </a:p>
        </p:txBody>
      </p:sp>
    </p:spTree>
    <p:extLst>
      <p:ext uri="{BB962C8B-B14F-4D97-AF65-F5344CB8AC3E}">
        <p14:creationId xmlns:p14="http://schemas.microsoft.com/office/powerpoint/2010/main" val="36139625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pic>
        <p:nvPicPr>
          <p:cNvPr id="1512" name="Google Shape;1512;p119"/>
          <p:cNvPicPr preferRelativeResize="0"/>
          <p:nvPr/>
        </p:nvPicPr>
        <p:blipFill>
          <a:blip r:embed="rId3">
            <a:alphaModFix/>
          </a:blip>
          <a:stretch>
            <a:fillRect/>
          </a:stretch>
        </p:blipFill>
        <p:spPr>
          <a:xfrm>
            <a:off x="2022612" y="114300"/>
            <a:ext cx="5098777" cy="1987425"/>
          </a:xfrm>
          <a:prstGeom prst="rect">
            <a:avLst/>
          </a:prstGeom>
          <a:noFill/>
          <a:ln>
            <a:noFill/>
          </a:ln>
        </p:spPr>
      </p:pic>
      <p:pic>
        <p:nvPicPr>
          <p:cNvPr id="1513" name="Google Shape;1513;p119"/>
          <p:cNvPicPr preferRelativeResize="0"/>
          <p:nvPr/>
        </p:nvPicPr>
        <p:blipFill>
          <a:blip r:embed="rId4">
            <a:alphaModFix/>
          </a:blip>
          <a:stretch>
            <a:fillRect/>
          </a:stretch>
        </p:blipFill>
        <p:spPr>
          <a:xfrm>
            <a:off x="2022599" y="2228875"/>
            <a:ext cx="5098802" cy="2030485"/>
          </a:xfrm>
          <a:prstGeom prst="rect">
            <a:avLst/>
          </a:prstGeom>
          <a:noFill/>
          <a:ln>
            <a:noFill/>
          </a:ln>
        </p:spPr>
      </p:pic>
      <p:sp>
        <p:nvSpPr>
          <p:cNvPr id="1514" name="Google Shape;1514;p119"/>
          <p:cNvSpPr txBox="1"/>
          <p:nvPr/>
        </p:nvSpPr>
        <p:spPr>
          <a:xfrm>
            <a:off x="1275150" y="4358250"/>
            <a:ext cx="65937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chemeClr val="dk1"/>
                </a:solidFill>
                <a:latin typeface="Lexend"/>
                <a:ea typeface="Lexend"/>
                <a:cs typeface="Lexend"/>
                <a:sym typeface="Lexend"/>
              </a:rPr>
              <a:t>Long-Short Term Memory (LSTM)</a:t>
            </a:r>
            <a:endParaRPr sz="2300">
              <a:solidFill>
                <a:schemeClr val="dk1"/>
              </a:solidFill>
              <a:latin typeface="Lexend"/>
              <a:ea typeface="Lexend"/>
              <a:cs typeface="Lexend"/>
              <a:sym typeface="Lexend"/>
            </a:endParaRPr>
          </a:p>
        </p:txBody>
      </p:sp>
      <p:sp>
        <p:nvSpPr>
          <p:cNvPr id="1515" name="Google Shape;1515;p119"/>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5"/>
              </a:rPr>
              <a:t>Image Source</a:t>
            </a:r>
            <a:endParaRPr sz="1000">
              <a:latin typeface="Lexend"/>
              <a:ea typeface="Lexend"/>
              <a:cs typeface="Lexend"/>
              <a:sym typeface="Lexend"/>
            </a:endParaRPr>
          </a:p>
        </p:txBody>
      </p:sp>
      <p:sp>
        <p:nvSpPr>
          <p:cNvPr id="1516" name="Google Shape;1516;p119"/>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85</a:t>
            </a:fld>
            <a:endParaRPr>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pic>
        <p:nvPicPr>
          <p:cNvPr id="1521" name="Google Shape;1521;p120"/>
          <p:cNvPicPr preferRelativeResize="0"/>
          <p:nvPr/>
        </p:nvPicPr>
        <p:blipFill>
          <a:blip r:embed="rId3">
            <a:alphaModFix/>
          </a:blip>
          <a:stretch>
            <a:fillRect/>
          </a:stretch>
        </p:blipFill>
        <p:spPr>
          <a:xfrm>
            <a:off x="1736600" y="1028350"/>
            <a:ext cx="5670804" cy="1923250"/>
          </a:xfrm>
          <a:prstGeom prst="rect">
            <a:avLst/>
          </a:prstGeom>
          <a:noFill/>
          <a:ln>
            <a:noFill/>
          </a:ln>
        </p:spPr>
      </p:pic>
      <p:sp>
        <p:nvSpPr>
          <p:cNvPr id="1522" name="Google Shape;1522;p120"/>
          <p:cNvSpPr txBox="1"/>
          <p:nvPr/>
        </p:nvSpPr>
        <p:spPr>
          <a:xfrm>
            <a:off x="1736550" y="3227300"/>
            <a:ext cx="56709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595959"/>
              </a:buClr>
              <a:buSzPts val="1600"/>
              <a:buFont typeface="Lexend"/>
              <a:buChar char="●"/>
            </a:pPr>
            <a:r>
              <a:rPr lang="en" sz="1600" b="1">
                <a:solidFill>
                  <a:srgbClr val="595959"/>
                </a:solidFill>
                <a:latin typeface="Lexend"/>
                <a:ea typeface="Lexend"/>
                <a:cs typeface="Lexend"/>
                <a:sym typeface="Lexend"/>
              </a:rPr>
              <a:t>What It Does</a:t>
            </a:r>
            <a:r>
              <a:rPr lang="en" sz="1600">
                <a:solidFill>
                  <a:srgbClr val="595959"/>
                </a:solidFill>
                <a:latin typeface="Lexend"/>
                <a:ea typeface="Lexend"/>
                <a:cs typeface="Lexend"/>
                <a:sym typeface="Lexend"/>
              </a:rPr>
              <a:t>: Decides what information to remove from the cell's memory.</a:t>
            </a:r>
            <a:endParaRPr sz="1600">
              <a:solidFill>
                <a:srgbClr val="595959"/>
              </a:solidFill>
              <a:latin typeface="Lexend"/>
              <a:ea typeface="Lexend"/>
              <a:cs typeface="Lexend"/>
              <a:sym typeface="Lexend"/>
            </a:endParaRPr>
          </a:p>
          <a:p>
            <a:pPr marL="457200" lvl="0" indent="-330200" algn="l" rtl="0">
              <a:spcBef>
                <a:spcPts val="0"/>
              </a:spcBef>
              <a:spcAft>
                <a:spcPts val="0"/>
              </a:spcAft>
              <a:buClr>
                <a:srgbClr val="595959"/>
              </a:buClr>
              <a:buSzPts val="1600"/>
              <a:buFont typeface="Lora"/>
              <a:buChar char="●"/>
            </a:pPr>
            <a:r>
              <a:rPr lang="en" sz="1600" b="1">
                <a:solidFill>
                  <a:srgbClr val="595959"/>
                </a:solidFill>
                <a:latin typeface="Lexend"/>
                <a:ea typeface="Lexend"/>
                <a:cs typeface="Lexend"/>
                <a:sym typeface="Lexend"/>
              </a:rPr>
              <a:t>How It Works</a:t>
            </a:r>
            <a:r>
              <a:rPr lang="en" sz="1600">
                <a:solidFill>
                  <a:srgbClr val="595959"/>
                </a:solidFill>
                <a:latin typeface="Lexend"/>
                <a:ea typeface="Lexend"/>
                <a:cs typeface="Lexend"/>
                <a:sym typeface="Lexend"/>
              </a:rPr>
              <a:t>: Uses a sigmoid layer to look at previous output and current input, outputting values between 0 (forget) and 1 (keep).</a:t>
            </a:r>
            <a:endParaRPr sz="1600">
              <a:solidFill>
                <a:srgbClr val="595959"/>
              </a:solidFill>
              <a:latin typeface="Lexend"/>
              <a:ea typeface="Lexend"/>
              <a:cs typeface="Lexend"/>
              <a:sym typeface="Lexend"/>
            </a:endParaRPr>
          </a:p>
        </p:txBody>
      </p:sp>
      <p:sp>
        <p:nvSpPr>
          <p:cNvPr id="1523" name="Google Shape;1523;p120"/>
          <p:cNvSpPr txBox="1"/>
          <p:nvPr/>
        </p:nvSpPr>
        <p:spPr>
          <a:xfrm>
            <a:off x="1543700" y="224750"/>
            <a:ext cx="65937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595959"/>
                </a:solidFill>
                <a:latin typeface="Lexend"/>
                <a:ea typeface="Lexend"/>
                <a:cs typeface="Lexend"/>
                <a:sym typeface="Lexend"/>
              </a:rPr>
              <a:t>Step 1. Forget Gate</a:t>
            </a:r>
            <a:endParaRPr sz="2300">
              <a:solidFill>
                <a:srgbClr val="595959"/>
              </a:solidFill>
              <a:latin typeface="Lexend"/>
              <a:ea typeface="Lexend"/>
              <a:cs typeface="Lexend"/>
              <a:sym typeface="Lexend"/>
            </a:endParaRPr>
          </a:p>
        </p:txBody>
      </p:sp>
      <p:sp>
        <p:nvSpPr>
          <p:cNvPr id="1524" name="Google Shape;1524;p120"/>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4"/>
              </a:rPr>
              <a:t>Image Source</a:t>
            </a:r>
            <a:endParaRPr sz="1000">
              <a:latin typeface="Lexend"/>
              <a:ea typeface="Lexend"/>
              <a:cs typeface="Lexend"/>
              <a:sym typeface="Lexend"/>
            </a:endParaRPr>
          </a:p>
        </p:txBody>
      </p:sp>
      <p:sp>
        <p:nvSpPr>
          <p:cNvPr id="1525" name="Google Shape;1525;p120"/>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86</a:t>
            </a:fld>
            <a:endParaRPr>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21"/>
          <p:cNvSpPr txBox="1"/>
          <p:nvPr/>
        </p:nvSpPr>
        <p:spPr>
          <a:xfrm>
            <a:off x="1736576" y="3155400"/>
            <a:ext cx="61620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595959"/>
              </a:buClr>
              <a:buSzPts val="1600"/>
              <a:buFont typeface="Lora"/>
              <a:buChar char="●"/>
            </a:pPr>
            <a:r>
              <a:rPr lang="en" sz="1600" b="1">
                <a:solidFill>
                  <a:srgbClr val="595959"/>
                </a:solidFill>
                <a:latin typeface="Lexend"/>
                <a:ea typeface="Lexend"/>
                <a:cs typeface="Lexend"/>
                <a:sym typeface="Lexend"/>
              </a:rPr>
              <a:t>What It Does: </a:t>
            </a:r>
            <a:r>
              <a:rPr lang="en" sz="1600">
                <a:solidFill>
                  <a:srgbClr val="595959"/>
                </a:solidFill>
                <a:latin typeface="Lexend"/>
                <a:ea typeface="Lexend"/>
                <a:cs typeface="Lexend"/>
                <a:sym typeface="Lexend"/>
              </a:rPr>
              <a:t>Decides what new information to add to the cell's memory.</a:t>
            </a:r>
            <a:endParaRPr sz="1600">
              <a:solidFill>
                <a:srgbClr val="595959"/>
              </a:solidFill>
              <a:latin typeface="Lexend"/>
              <a:ea typeface="Lexend"/>
              <a:cs typeface="Lexend"/>
              <a:sym typeface="Lexend"/>
            </a:endParaRPr>
          </a:p>
          <a:p>
            <a:pPr marL="457200" lvl="0" indent="-330200" algn="l" rtl="0">
              <a:spcBef>
                <a:spcPts val="0"/>
              </a:spcBef>
              <a:spcAft>
                <a:spcPts val="0"/>
              </a:spcAft>
              <a:buClr>
                <a:srgbClr val="595959"/>
              </a:buClr>
              <a:buSzPts val="1600"/>
              <a:buFont typeface="Lexend"/>
              <a:buChar char="●"/>
            </a:pPr>
            <a:r>
              <a:rPr lang="en" sz="1600" b="1">
                <a:solidFill>
                  <a:srgbClr val="595959"/>
                </a:solidFill>
                <a:latin typeface="Lexend"/>
                <a:ea typeface="Lexend"/>
                <a:cs typeface="Lexend"/>
                <a:sym typeface="Lexend"/>
              </a:rPr>
              <a:t>How It Works:</a:t>
            </a:r>
            <a:endParaRPr sz="1600" b="1">
              <a:solidFill>
                <a:srgbClr val="595959"/>
              </a:solidFill>
              <a:latin typeface="Lexend"/>
              <a:ea typeface="Lexend"/>
              <a:cs typeface="Lexend"/>
              <a:sym typeface="Lexend"/>
            </a:endParaRPr>
          </a:p>
          <a:p>
            <a:pPr marL="914400" lvl="1"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A sigmoid layer chooses which values to update.</a:t>
            </a:r>
            <a:endParaRPr sz="1600">
              <a:solidFill>
                <a:srgbClr val="595959"/>
              </a:solidFill>
              <a:latin typeface="Lexend"/>
              <a:ea typeface="Lexend"/>
              <a:cs typeface="Lexend"/>
              <a:sym typeface="Lexend"/>
            </a:endParaRPr>
          </a:p>
          <a:p>
            <a:pPr marL="914400" lvl="1"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A tanh layer generates new candidate values to be possibly added to the memory.</a:t>
            </a:r>
            <a:endParaRPr sz="1600" b="1">
              <a:solidFill>
                <a:srgbClr val="595959"/>
              </a:solidFill>
              <a:latin typeface="Lexend"/>
              <a:ea typeface="Lexend"/>
              <a:cs typeface="Lexend"/>
              <a:sym typeface="Lexend"/>
            </a:endParaRPr>
          </a:p>
        </p:txBody>
      </p:sp>
      <p:sp>
        <p:nvSpPr>
          <p:cNvPr id="1531" name="Google Shape;1531;p121"/>
          <p:cNvSpPr txBox="1"/>
          <p:nvPr/>
        </p:nvSpPr>
        <p:spPr>
          <a:xfrm>
            <a:off x="1543700" y="224750"/>
            <a:ext cx="65937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595959"/>
                </a:solidFill>
                <a:latin typeface="Lexend"/>
                <a:ea typeface="Lexend"/>
                <a:cs typeface="Lexend"/>
                <a:sym typeface="Lexend"/>
              </a:rPr>
              <a:t>Step 2. Input Gate</a:t>
            </a:r>
            <a:endParaRPr sz="2300">
              <a:solidFill>
                <a:srgbClr val="595959"/>
              </a:solidFill>
              <a:latin typeface="Lexend"/>
              <a:ea typeface="Lexend"/>
              <a:cs typeface="Lexend"/>
              <a:sym typeface="Lexend"/>
            </a:endParaRPr>
          </a:p>
        </p:txBody>
      </p:sp>
      <p:pic>
        <p:nvPicPr>
          <p:cNvPr id="1532" name="Google Shape;1532;p121"/>
          <p:cNvPicPr preferRelativeResize="0"/>
          <p:nvPr/>
        </p:nvPicPr>
        <p:blipFill>
          <a:blip r:embed="rId3">
            <a:alphaModFix/>
          </a:blip>
          <a:stretch>
            <a:fillRect/>
          </a:stretch>
        </p:blipFill>
        <p:spPr>
          <a:xfrm>
            <a:off x="1364713" y="1008874"/>
            <a:ext cx="6414575" cy="1896075"/>
          </a:xfrm>
          <a:prstGeom prst="rect">
            <a:avLst/>
          </a:prstGeom>
          <a:noFill/>
          <a:ln>
            <a:noFill/>
          </a:ln>
        </p:spPr>
      </p:pic>
      <p:sp>
        <p:nvSpPr>
          <p:cNvPr id="1533" name="Google Shape;1533;p121"/>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4"/>
              </a:rPr>
              <a:t>Image Source</a:t>
            </a:r>
            <a:endParaRPr sz="1000">
              <a:latin typeface="Lexend"/>
              <a:ea typeface="Lexend"/>
              <a:cs typeface="Lexend"/>
              <a:sym typeface="Lexend"/>
            </a:endParaRPr>
          </a:p>
        </p:txBody>
      </p:sp>
      <p:sp>
        <p:nvSpPr>
          <p:cNvPr id="1534" name="Google Shape;1534;p121"/>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87</a:t>
            </a:fld>
            <a:endParaRPr>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22"/>
          <p:cNvSpPr txBox="1"/>
          <p:nvPr/>
        </p:nvSpPr>
        <p:spPr>
          <a:xfrm>
            <a:off x="1694351" y="3034850"/>
            <a:ext cx="61620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595959"/>
              </a:buClr>
              <a:buSzPts val="1600"/>
              <a:buFont typeface="Lora"/>
              <a:buChar char="●"/>
            </a:pPr>
            <a:r>
              <a:rPr lang="en" sz="1600" b="1">
                <a:solidFill>
                  <a:srgbClr val="595959"/>
                </a:solidFill>
                <a:latin typeface="Lexend"/>
                <a:ea typeface="Lexend"/>
                <a:cs typeface="Lexend"/>
                <a:sym typeface="Lexend"/>
              </a:rPr>
              <a:t>What It Does: </a:t>
            </a:r>
            <a:r>
              <a:rPr lang="en" sz="1600">
                <a:solidFill>
                  <a:srgbClr val="595959"/>
                </a:solidFill>
                <a:latin typeface="Lexend"/>
                <a:ea typeface="Lexend"/>
                <a:cs typeface="Lexend"/>
                <a:sym typeface="Lexend"/>
              </a:rPr>
              <a:t>Updates the cell's memory with new information while removing unnecessary information.</a:t>
            </a:r>
            <a:endParaRPr sz="1600">
              <a:solidFill>
                <a:srgbClr val="595959"/>
              </a:solidFill>
              <a:latin typeface="Lexend"/>
              <a:ea typeface="Lexend"/>
              <a:cs typeface="Lexend"/>
              <a:sym typeface="Lexend"/>
            </a:endParaRPr>
          </a:p>
          <a:p>
            <a:pPr marL="457200" lvl="0" indent="-330200" algn="l" rtl="0">
              <a:spcBef>
                <a:spcPts val="0"/>
              </a:spcBef>
              <a:spcAft>
                <a:spcPts val="0"/>
              </a:spcAft>
              <a:buClr>
                <a:srgbClr val="595959"/>
              </a:buClr>
              <a:buSzPts val="1600"/>
              <a:buFont typeface="Lexend"/>
              <a:buChar char="●"/>
            </a:pPr>
            <a:r>
              <a:rPr lang="en" sz="1600" b="1">
                <a:solidFill>
                  <a:srgbClr val="595959"/>
                </a:solidFill>
                <a:latin typeface="Lexend"/>
                <a:ea typeface="Lexend"/>
                <a:cs typeface="Lexend"/>
                <a:sym typeface="Lexend"/>
              </a:rPr>
              <a:t>How It Works:</a:t>
            </a:r>
            <a:endParaRPr sz="1600" b="1">
              <a:solidFill>
                <a:srgbClr val="595959"/>
              </a:solidFill>
              <a:latin typeface="Lexend"/>
              <a:ea typeface="Lexend"/>
              <a:cs typeface="Lexend"/>
              <a:sym typeface="Lexend"/>
            </a:endParaRPr>
          </a:p>
          <a:p>
            <a:pPr marL="914400" lvl="1"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Multiplies old information by the forget gate's output to remove unwanted data.</a:t>
            </a:r>
            <a:endParaRPr sz="1600">
              <a:solidFill>
                <a:srgbClr val="595959"/>
              </a:solidFill>
              <a:latin typeface="Lexend"/>
              <a:ea typeface="Lexend"/>
              <a:cs typeface="Lexend"/>
              <a:sym typeface="Lexend"/>
            </a:endParaRPr>
          </a:p>
          <a:p>
            <a:pPr marL="914400" lvl="1" indent="-330200" algn="l" rtl="0">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Adds new candidate values scaled by the input gate's output to update the memory.</a:t>
            </a:r>
            <a:endParaRPr sz="1700" b="1">
              <a:solidFill>
                <a:srgbClr val="595959"/>
              </a:solidFill>
              <a:latin typeface="Lexend"/>
              <a:ea typeface="Lexend"/>
              <a:cs typeface="Lexend"/>
              <a:sym typeface="Lexend"/>
            </a:endParaRPr>
          </a:p>
        </p:txBody>
      </p:sp>
      <p:sp>
        <p:nvSpPr>
          <p:cNvPr id="1540" name="Google Shape;1540;p122"/>
          <p:cNvSpPr txBox="1"/>
          <p:nvPr/>
        </p:nvSpPr>
        <p:spPr>
          <a:xfrm>
            <a:off x="1543700" y="224750"/>
            <a:ext cx="65937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595959"/>
                </a:solidFill>
                <a:latin typeface="Lexend"/>
                <a:ea typeface="Lexend"/>
                <a:cs typeface="Lexend"/>
                <a:sym typeface="Lexend"/>
              </a:rPr>
              <a:t>Step 3. Update Cell State</a:t>
            </a:r>
            <a:endParaRPr sz="2300">
              <a:solidFill>
                <a:srgbClr val="595959"/>
              </a:solidFill>
              <a:latin typeface="Lexend"/>
              <a:ea typeface="Lexend"/>
              <a:cs typeface="Lexend"/>
              <a:sym typeface="Lexend"/>
            </a:endParaRPr>
          </a:p>
        </p:txBody>
      </p:sp>
      <p:pic>
        <p:nvPicPr>
          <p:cNvPr id="1541" name="Google Shape;1541;p122"/>
          <p:cNvPicPr preferRelativeResize="0"/>
          <p:nvPr/>
        </p:nvPicPr>
        <p:blipFill rotWithShape="1">
          <a:blip r:embed="rId3">
            <a:alphaModFix/>
          </a:blip>
          <a:srcRect l="5793"/>
          <a:stretch/>
        </p:blipFill>
        <p:spPr>
          <a:xfrm>
            <a:off x="1781475" y="970775"/>
            <a:ext cx="5581026" cy="1753375"/>
          </a:xfrm>
          <a:prstGeom prst="rect">
            <a:avLst/>
          </a:prstGeom>
          <a:noFill/>
          <a:ln>
            <a:noFill/>
          </a:ln>
        </p:spPr>
      </p:pic>
      <p:sp>
        <p:nvSpPr>
          <p:cNvPr id="1542" name="Google Shape;1542;p122"/>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4"/>
              </a:rPr>
              <a:t>Image Source</a:t>
            </a:r>
            <a:endParaRPr sz="1000">
              <a:latin typeface="Lexend"/>
              <a:ea typeface="Lexend"/>
              <a:cs typeface="Lexend"/>
              <a:sym typeface="Lexend"/>
            </a:endParaRPr>
          </a:p>
        </p:txBody>
      </p:sp>
      <p:sp>
        <p:nvSpPr>
          <p:cNvPr id="1543" name="Google Shape;1543;p122"/>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88</a:t>
            </a:fld>
            <a:endParaRPr>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123"/>
          <p:cNvSpPr txBox="1"/>
          <p:nvPr/>
        </p:nvSpPr>
        <p:spPr>
          <a:xfrm>
            <a:off x="1694350" y="3034850"/>
            <a:ext cx="6500700" cy="2031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595959"/>
              </a:buClr>
              <a:buSzPts val="1500"/>
              <a:buFont typeface="Lora"/>
              <a:buChar char="●"/>
            </a:pPr>
            <a:r>
              <a:rPr lang="en" sz="1500" b="1">
                <a:solidFill>
                  <a:srgbClr val="595959"/>
                </a:solidFill>
                <a:latin typeface="Lexend"/>
                <a:ea typeface="Lexend"/>
                <a:cs typeface="Lexend"/>
                <a:sym typeface="Lexend"/>
              </a:rPr>
              <a:t>What It Does:</a:t>
            </a:r>
            <a:r>
              <a:rPr lang="en" sz="1500">
                <a:solidFill>
                  <a:srgbClr val="595959"/>
                </a:solidFill>
                <a:latin typeface="Lexend"/>
                <a:ea typeface="Lexend"/>
                <a:cs typeface="Lexend"/>
                <a:sym typeface="Lexend"/>
              </a:rPr>
              <a:t> Decides and filters what output to generate from the cell state.</a:t>
            </a:r>
            <a:endParaRPr sz="1500">
              <a:solidFill>
                <a:srgbClr val="595959"/>
              </a:solidFill>
              <a:latin typeface="Lexend"/>
              <a:ea typeface="Lexend"/>
              <a:cs typeface="Lexend"/>
              <a:sym typeface="Lexend"/>
            </a:endParaRPr>
          </a:p>
          <a:p>
            <a:pPr marL="457200" lvl="0" indent="-323850" algn="l" rtl="0">
              <a:spcBef>
                <a:spcPts val="0"/>
              </a:spcBef>
              <a:spcAft>
                <a:spcPts val="0"/>
              </a:spcAft>
              <a:buClr>
                <a:srgbClr val="595959"/>
              </a:buClr>
              <a:buSzPts val="1500"/>
              <a:buFont typeface="Lexend"/>
              <a:buChar char="●"/>
            </a:pPr>
            <a:r>
              <a:rPr lang="en" sz="1500" b="1">
                <a:solidFill>
                  <a:srgbClr val="595959"/>
                </a:solidFill>
                <a:latin typeface="Lexend"/>
                <a:ea typeface="Lexend"/>
                <a:cs typeface="Lexend"/>
                <a:sym typeface="Lexend"/>
              </a:rPr>
              <a:t>How It Works:</a:t>
            </a:r>
            <a:endParaRPr sz="1500" b="1">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A sigmoid layer selects parts of the cell state for output.</a:t>
            </a:r>
            <a:endParaRPr sz="1500">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The cell state is normalized between -1 and 1 using a tanh layer.</a:t>
            </a:r>
            <a:endParaRPr sz="1500">
              <a:solidFill>
                <a:srgbClr val="595959"/>
              </a:solidFill>
              <a:latin typeface="Lexend"/>
              <a:ea typeface="Lexend"/>
              <a:cs typeface="Lexend"/>
              <a:sym typeface="Lexend"/>
            </a:endParaRPr>
          </a:p>
          <a:p>
            <a:pPr marL="914400" lvl="1" indent="-323850" algn="l" rtl="0">
              <a:spcBef>
                <a:spcPts val="0"/>
              </a:spcBef>
              <a:spcAft>
                <a:spcPts val="0"/>
              </a:spcAft>
              <a:buClr>
                <a:srgbClr val="595959"/>
              </a:buClr>
              <a:buSzPts val="1500"/>
              <a:buFont typeface="Lexend"/>
              <a:buChar char="○"/>
            </a:pPr>
            <a:r>
              <a:rPr lang="en" sz="1500">
                <a:solidFill>
                  <a:srgbClr val="595959"/>
                </a:solidFill>
                <a:latin typeface="Lexend"/>
                <a:ea typeface="Lexend"/>
                <a:cs typeface="Lexend"/>
                <a:sym typeface="Lexend"/>
              </a:rPr>
              <a:t>This normalized state is multiplied by the sigmoid layer's output to create the final output.</a:t>
            </a:r>
            <a:endParaRPr sz="1600" b="1">
              <a:solidFill>
                <a:srgbClr val="595959"/>
              </a:solidFill>
              <a:latin typeface="Lexend"/>
              <a:ea typeface="Lexend"/>
              <a:cs typeface="Lexend"/>
              <a:sym typeface="Lexend"/>
            </a:endParaRPr>
          </a:p>
        </p:txBody>
      </p:sp>
      <p:sp>
        <p:nvSpPr>
          <p:cNvPr id="1549" name="Google Shape;1549;p123"/>
          <p:cNvSpPr txBox="1"/>
          <p:nvPr/>
        </p:nvSpPr>
        <p:spPr>
          <a:xfrm>
            <a:off x="1543700" y="224750"/>
            <a:ext cx="65937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595959"/>
                </a:solidFill>
                <a:latin typeface="Lexend"/>
                <a:ea typeface="Lexend"/>
                <a:cs typeface="Lexend"/>
                <a:sym typeface="Lexend"/>
              </a:rPr>
              <a:t>Step 4. Output Gate</a:t>
            </a:r>
            <a:endParaRPr sz="2300">
              <a:solidFill>
                <a:srgbClr val="595959"/>
              </a:solidFill>
              <a:latin typeface="Lexend"/>
              <a:ea typeface="Lexend"/>
              <a:cs typeface="Lexend"/>
              <a:sym typeface="Lexend"/>
            </a:endParaRPr>
          </a:p>
        </p:txBody>
      </p:sp>
      <p:pic>
        <p:nvPicPr>
          <p:cNvPr id="1550" name="Google Shape;1550;p123"/>
          <p:cNvPicPr preferRelativeResize="0"/>
          <p:nvPr/>
        </p:nvPicPr>
        <p:blipFill>
          <a:blip r:embed="rId3">
            <a:alphaModFix/>
          </a:blip>
          <a:stretch>
            <a:fillRect/>
          </a:stretch>
        </p:blipFill>
        <p:spPr>
          <a:xfrm>
            <a:off x="1485613" y="847325"/>
            <a:ext cx="6172775" cy="2108876"/>
          </a:xfrm>
          <a:prstGeom prst="rect">
            <a:avLst/>
          </a:prstGeom>
          <a:noFill/>
          <a:ln>
            <a:noFill/>
          </a:ln>
        </p:spPr>
      </p:pic>
      <p:sp>
        <p:nvSpPr>
          <p:cNvPr id="1551" name="Google Shape;1551;p123"/>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4"/>
              </a:rPr>
              <a:t>Image Source</a:t>
            </a:r>
            <a:endParaRPr sz="1000">
              <a:latin typeface="Lexend"/>
              <a:ea typeface="Lexend"/>
              <a:cs typeface="Lexend"/>
              <a:sym typeface="Lexend"/>
            </a:endParaRPr>
          </a:p>
        </p:txBody>
      </p:sp>
      <p:sp>
        <p:nvSpPr>
          <p:cNvPr id="1552" name="Google Shape;1552;p123"/>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89</a:t>
            </a:fld>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9"/>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a:t>
            </a:r>
            <a:endParaRPr/>
          </a:p>
        </p:txBody>
      </p:sp>
      <p:sp>
        <p:nvSpPr>
          <p:cNvPr id="560" name="Google Shape;560;p49"/>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a:t>
            </a:fld>
            <a:endParaRPr>
              <a:solidFill>
                <a:schemeClr val="dk1"/>
              </a:solidFill>
            </a:endParaRPr>
          </a:p>
        </p:txBody>
      </p:sp>
      <p:sp>
        <p:nvSpPr>
          <p:cNvPr id="561" name="Google Shape;561;p49"/>
          <p:cNvSpPr txBox="1"/>
          <p:nvPr/>
        </p:nvSpPr>
        <p:spPr>
          <a:xfrm>
            <a:off x="369575" y="2773500"/>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latin typeface="Golos Text"/>
                <a:ea typeface="Golos Text"/>
                <a:cs typeface="Golos Text"/>
                <a:sym typeface="Golos Text"/>
              </a:rPr>
              <a:t>deposited money at the </a:t>
            </a: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a:t>
            </a:r>
            <a:endParaRPr sz="2100">
              <a:solidFill>
                <a:srgbClr val="595959"/>
              </a:solidFill>
              <a:latin typeface="Golos Text"/>
              <a:ea typeface="Golos Text"/>
              <a:cs typeface="Golos Text"/>
              <a:sym typeface="Golos Text"/>
            </a:endParaRPr>
          </a:p>
        </p:txBody>
      </p:sp>
      <p:cxnSp>
        <p:nvCxnSpPr>
          <p:cNvPr id="562" name="Google Shape;562;p49"/>
          <p:cNvCxnSpPr>
            <a:stCxn id="561" idx="3"/>
          </p:cNvCxnSpPr>
          <p:nvPr/>
        </p:nvCxnSpPr>
        <p:spPr>
          <a:xfrm>
            <a:off x="2855975" y="3022950"/>
            <a:ext cx="788400" cy="0"/>
          </a:xfrm>
          <a:prstGeom prst="straightConnector1">
            <a:avLst/>
          </a:prstGeom>
          <a:noFill/>
          <a:ln w="19050" cap="flat" cmpd="sng">
            <a:solidFill>
              <a:srgbClr val="001A57"/>
            </a:solidFill>
            <a:prstDash val="solid"/>
            <a:round/>
            <a:headEnd type="none" w="med" len="med"/>
            <a:tailEnd type="triangle" w="med" len="med"/>
          </a:ln>
        </p:spPr>
      </p:cxnSp>
      <p:sp>
        <p:nvSpPr>
          <p:cNvPr id="563" name="Google Shape;563;p49"/>
          <p:cNvSpPr txBox="1"/>
          <p:nvPr/>
        </p:nvSpPr>
        <p:spPr>
          <a:xfrm>
            <a:off x="3858500" y="2769000"/>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[51, 22, 19, ….. 40, 95]</a:t>
            </a:r>
            <a:endParaRPr sz="1900">
              <a:latin typeface="Courier New"/>
              <a:ea typeface="Courier New"/>
              <a:cs typeface="Courier New"/>
              <a:sym typeface="Courier New"/>
            </a:endParaRPr>
          </a:p>
        </p:txBody>
      </p:sp>
      <p:sp>
        <p:nvSpPr>
          <p:cNvPr id="564" name="Google Shape;564;p49"/>
          <p:cNvSpPr txBox="1"/>
          <p:nvPr/>
        </p:nvSpPr>
        <p:spPr>
          <a:xfrm>
            <a:off x="369575" y="1904425"/>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of the river</a:t>
            </a:r>
            <a:endParaRPr sz="2100">
              <a:solidFill>
                <a:srgbClr val="595959"/>
              </a:solidFill>
              <a:latin typeface="Golos Text"/>
              <a:ea typeface="Golos Text"/>
              <a:cs typeface="Golos Text"/>
              <a:sym typeface="Golos Text"/>
            </a:endParaRPr>
          </a:p>
        </p:txBody>
      </p:sp>
      <p:cxnSp>
        <p:nvCxnSpPr>
          <p:cNvPr id="565" name="Google Shape;565;p49"/>
          <p:cNvCxnSpPr>
            <a:stCxn id="564" idx="3"/>
          </p:cNvCxnSpPr>
          <p:nvPr/>
        </p:nvCxnSpPr>
        <p:spPr>
          <a:xfrm>
            <a:off x="2855975" y="2153875"/>
            <a:ext cx="788400" cy="0"/>
          </a:xfrm>
          <a:prstGeom prst="straightConnector1">
            <a:avLst/>
          </a:prstGeom>
          <a:noFill/>
          <a:ln w="19050" cap="flat" cmpd="sng">
            <a:solidFill>
              <a:srgbClr val="001A57"/>
            </a:solidFill>
            <a:prstDash val="solid"/>
            <a:round/>
            <a:headEnd type="none" w="med" len="med"/>
            <a:tailEnd type="triangle" w="med" len="med"/>
          </a:ln>
        </p:spPr>
      </p:cxnSp>
      <p:sp>
        <p:nvSpPr>
          <p:cNvPr id="566" name="Google Shape;566;p49"/>
          <p:cNvSpPr txBox="1"/>
          <p:nvPr/>
        </p:nvSpPr>
        <p:spPr>
          <a:xfrm>
            <a:off x="3858500" y="1899925"/>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[34, 56, 24, ….. 23, 56]</a:t>
            </a:r>
            <a:endParaRPr sz="1900">
              <a:latin typeface="Courier New"/>
              <a:ea typeface="Courier New"/>
              <a:cs typeface="Courier New"/>
              <a:sym typeface="Courier New"/>
            </a:endParaRPr>
          </a:p>
        </p:txBody>
      </p:sp>
      <p:sp>
        <p:nvSpPr>
          <p:cNvPr id="567" name="Google Shape;567;p49"/>
          <p:cNvSpPr txBox="1"/>
          <p:nvPr/>
        </p:nvSpPr>
        <p:spPr>
          <a:xfrm>
            <a:off x="1431900" y="4253225"/>
            <a:ext cx="62802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800">
                <a:solidFill>
                  <a:schemeClr val="lt2"/>
                </a:solidFill>
                <a:latin typeface="Lexend"/>
                <a:ea typeface="Lexend"/>
                <a:cs typeface="Lexend"/>
                <a:sym typeface="Lexend"/>
              </a:rPr>
              <a:t>Words with different meanings (homonyms)</a:t>
            </a:r>
            <a:endParaRPr>
              <a:solidFill>
                <a:schemeClr val="lt2"/>
              </a:solidFill>
              <a:latin typeface="Lexend"/>
              <a:ea typeface="Lexend"/>
              <a:cs typeface="Lexend"/>
              <a:sym typeface="Lexen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24"/>
          <p:cNvSpPr txBox="1"/>
          <p:nvPr/>
        </p:nvSpPr>
        <p:spPr>
          <a:xfrm>
            <a:off x="1590200" y="2452175"/>
            <a:ext cx="65007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595959"/>
                </a:solidFill>
                <a:latin typeface="Lexend"/>
                <a:ea typeface="Lexend"/>
                <a:cs typeface="Lexend"/>
                <a:sym typeface="Lexend"/>
              </a:rPr>
              <a:t>→ Cell Update Equation</a:t>
            </a:r>
            <a:endParaRPr sz="1500" b="1">
              <a:solidFill>
                <a:srgbClr val="595959"/>
              </a:solidFill>
              <a:latin typeface="Lexend"/>
              <a:ea typeface="Lexend"/>
              <a:cs typeface="Lexend"/>
              <a:sym typeface="Lexend"/>
            </a:endParaRPr>
          </a:p>
          <a:p>
            <a:pPr marL="0" lvl="0" indent="0" algn="l" rtl="0">
              <a:spcBef>
                <a:spcPts val="0"/>
              </a:spcBef>
              <a:spcAft>
                <a:spcPts val="0"/>
              </a:spcAft>
              <a:buNone/>
            </a:pPr>
            <a:endParaRPr sz="1500">
              <a:solidFill>
                <a:srgbClr val="595959"/>
              </a:solidFill>
              <a:latin typeface="Lexend"/>
              <a:ea typeface="Lexend"/>
              <a:cs typeface="Lexend"/>
              <a:sym typeface="Lexend"/>
            </a:endParaRPr>
          </a:p>
          <a:p>
            <a:pPr marL="0" lvl="0" indent="0" algn="l" rtl="0">
              <a:spcBef>
                <a:spcPts val="0"/>
              </a:spcBef>
              <a:spcAft>
                <a:spcPts val="0"/>
              </a:spcAft>
              <a:buNone/>
            </a:pPr>
            <a:r>
              <a:rPr lang="en" sz="1500">
                <a:solidFill>
                  <a:srgbClr val="595959"/>
                </a:solidFill>
                <a:latin typeface="Lexend"/>
                <a:ea typeface="Lexend"/>
                <a:cs typeface="Lexend"/>
                <a:sym typeface="Lexend"/>
              </a:rPr>
              <a:t>By using operations that are additive (e.g., adding C</a:t>
            </a:r>
            <a:r>
              <a:rPr lang="en" sz="1500" baseline="-25000">
                <a:solidFill>
                  <a:srgbClr val="595959"/>
                </a:solidFill>
                <a:latin typeface="Lexend"/>
                <a:ea typeface="Lexend"/>
                <a:cs typeface="Lexend"/>
                <a:sym typeface="Lexend"/>
              </a:rPr>
              <a:t>t</a:t>
            </a:r>
            <a:r>
              <a:rPr lang="en" sz="1500">
                <a:solidFill>
                  <a:srgbClr val="595959"/>
                </a:solidFill>
                <a:latin typeface="Lexend"/>
                <a:ea typeface="Lexend"/>
                <a:cs typeface="Lexend"/>
                <a:sym typeface="Lexend"/>
              </a:rPr>
              <a:t> scaled by i</a:t>
            </a:r>
            <a:r>
              <a:rPr lang="en" sz="1500" baseline="-25000">
                <a:solidFill>
                  <a:srgbClr val="595959"/>
                </a:solidFill>
                <a:latin typeface="Lexend"/>
                <a:ea typeface="Lexend"/>
                <a:cs typeface="Lexend"/>
                <a:sym typeface="Lexend"/>
              </a:rPr>
              <a:t>t</a:t>
            </a:r>
            <a:r>
              <a:rPr lang="en" sz="1500">
                <a:solidFill>
                  <a:srgbClr val="595959"/>
                </a:solidFill>
                <a:latin typeface="Lexend"/>
                <a:ea typeface="Lexend"/>
                <a:cs typeface="Lexend"/>
                <a:sym typeface="Lexend"/>
              </a:rPr>
              <a:t>) rather than multiplicative, LSTMs allow the gradient to flow across many time steps without diminishing. </a:t>
            </a:r>
            <a:endParaRPr sz="1500">
              <a:solidFill>
                <a:srgbClr val="595959"/>
              </a:solidFill>
              <a:latin typeface="Lexend"/>
              <a:ea typeface="Lexend"/>
              <a:cs typeface="Lexend"/>
              <a:sym typeface="Lexend"/>
            </a:endParaRPr>
          </a:p>
          <a:p>
            <a:pPr marL="0" lvl="0" indent="0" algn="l" rtl="0">
              <a:spcBef>
                <a:spcPts val="0"/>
              </a:spcBef>
              <a:spcAft>
                <a:spcPts val="0"/>
              </a:spcAft>
              <a:buNone/>
            </a:pPr>
            <a:endParaRPr sz="1500">
              <a:solidFill>
                <a:srgbClr val="595959"/>
              </a:solidFill>
              <a:latin typeface="Lexend"/>
              <a:ea typeface="Lexend"/>
              <a:cs typeface="Lexend"/>
              <a:sym typeface="Lexend"/>
            </a:endParaRPr>
          </a:p>
          <a:p>
            <a:pPr marL="0" lvl="0" indent="0" algn="l" rtl="0">
              <a:spcBef>
                <a:spcPts val="0"/>
              </a:spcBef>
              <a:spcAft>
                <a:spcPts val="0"/>
              </a:spcAft>
              <a:buNone/>
            </a:pPr>
            <a:r>
              <a:rPr lang="en" sz="1500">
                <a:solidFill>
                  <a:srgbClr val="595959"/>
                </a:solidFill>
                <a:latin typeface="Lexend"/>
                <a:ea typeface="Lexend"/>
                <a:cs typeface="Lexend"/>
                <a:sym typeface="Lexend"/>
              </a:rPr>
              <a:t>This additive nature of the cell state updates, combined with the gating mechanisms that control the flow of information, helps mitigate the vanishing gradient problem by preserving the gradient magnitude over long sequences.</a:t>
            </a:r>
            <a:endParaRPr sz="1500">
              <a:solidFill>
                <a:srgbClr val="595959"/>
              </a:solidFill>
              <a:latin typeface="Lexend"/>
              <a:ea typeface="Lexend"/>
              <a:cs typeface="Lexend"/>
              <a:sym typeface="Lexend"/>
            </a:endParaRPr>
          </a:p>
          <a:p>
            <a:pPr marL="0" lvl="0" indent="0" algn="l" rtl="0">
              <a:spcBef>
                <a:spcPts val="0"/>
              </a:spcBef>
              <a:spcAft>
                <a:spcPts val="0"/>
              </a:spcAft>
              <a:buNone/>
            </a:pPr>
            <a:endParaRPr sz="1500" b="1">
              <a:solidFill>
                <a:srgbClr val="595959"/>
              </a:solidFill>
              <a:latin typeface="Lexend"/>
              <a:ea typeface="Lexend"/>
              <a:cs typeface="Lexend"/>
              <a:sym typeface="Lexend"/>
            </a:endParaRPr>
          </a:p>
        </p:txBody>
      </p:sp>
      <p:sp>
        <p:nvSpPr>
          <p:cNvPr id="1558" name="Google Shape;1558;p124"/>
          <p:cNvSpPr txBox="1"/>
          <p:nvPr/>
        </p:nvSpPr>
        <p:spPr>
          <a:xfrm>
            <a:off x="1543700" y="224750"/>
            <a:ext cx="65937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595959"/>
                </a:solidFill>
                <a:latin typeface="Lexend"/>
                <a:ea typeface="Lexend"/>
                <a:cs typeface="Lexend"/>
                <a:sym typeface="Lexend"/>
              </a:rPr>
              <a:t>What happened to the vanishing gradient?</a:t>
            </a:r>
            <a:endParaRPr sz="2300">
              <a:solidFill>
                <a:srgbClr val="595959"/>
              </a:solidFill>
              <a:latin typeface="Lexend"/>
              <a:ea typeface="Lexend"/>
              <a:cs typeface="Lexend"/>
              <a:sym typeface="Lexend"/>
            </a:endParaRPr>
          </a:p>
        </p:txBody>
      </p:sp>
      <p:sp>
        <p:nvSpPr>
          <p:cNvPr id="1559" name="Google Shape;1559;p124"/>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3"/>
              </a:rPr>
              <a:t>Image Source</a:t>
            </a:r>
            <a:endParaRPr sz="1000">
              <a:latin typeface="Lexend"/>
              <a:ea typeface="Lexend"/>
              <a:cs typeface="Lexend"/>
              <a:sym typeface="Lexend"/>
            </a:endParaRPr>
          </a:p>
        </p:txBody>
      </p:sp>
      <p:pic>
        <p:nvPicPr>
          <p:cNvPr id="1560" name="Google Shape;1560;p124"/>
          <p:cNvPicPr preferRelativeResize="0"/>
          <p:nvPr/>
        </p:nvPicPr>
        <p:blipFill rotWithShape="1">
          <a:blip r:embed="rId4">
            <a:alphaModFix/>
          </a:blip>
          <a:srcRect l="5793"/>
          <a:stretch/>
        </p:blipFill>
        <p:spPr>
          <a:xfrm>
            <a:off x="2273750" y="892250"/>
            <a:ext cx="4596499" cy="1444075"/>
          </a:xfrm>
          <a:prstGeom prst="rect">
            <a:avLst/>
          </a:prstGeom>
          <a:noFill/>
          <a:ln>
            <a:noFill/>
          </a:ln>
        </p:spPr>
      </p:pic>
      <p:sp>
        <p:nvSpPr>
          <p:cNvPr id="1561" name="Google Shape;1561;p124"/>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90</a:t>
            </a:fld>
            <a:endParaRPr>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25"/>
          <p:cNvSpPr txBox="1"/>
          <p:nvPr/>
        </p:nvSpPr>
        <p:spPr>
          <a:xfrm>
            <a:off x="1275150" y="4358250"/>
            <a:ext cx="65937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chemeClr val="dk1"/>
                </a:solidFill>
                <a:latin typeface="Lexend"/>
                <a:ea typeface="Lexend"/>
                <a:cs typeface="Lexend"/>
                <a:sym typeface="Lexend"/>
              </a:rPr>
              <a:t>Gated Recurrent Unit (GRU)</a:t>
            </a:r>
            <a:endParaRPr sz="2300">
              <a:solidFill>
                <a:schemeClr val="dk1"/>
              </a:solidFill>
              <a:latin typeface="Lexend"/>
              <a:ea typeface="Lexend"/>
              <a:cs typeface="Lexend"/>
              <a:sym typeface="Lexend"/>
            </a:endParaRPr>
          </a:p>
        </p:txBody>
      </p:sp>
      <p:sp>
        <p:nvSpPr>
          <p:cNvPr id="1567" name="Google Shape;1567;p125"/>
          <p:cNvSpPr txBox="1"/>
          <p:nvPr/>
        </p:nvSpPr>
        <p:spPr>
          <a:xfrm>
            <a:off x="0" y="4899750"/>
            <a:ext cx="20577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3"/>
              </a:rPr>
              <a:t>Image Source</a:t>
            </a:r>
            <a:endParaRPr sz="1000">
              <a:latin typeface="Lexend"/>
              <a:ea typeface="Lexend"/>
              <a:cs typeface="Lexend"/>
              <a:sym typeface="Lexend"/>
            </a:endParaRPr>
          </a:p>
        </p:txBody>
      </p:sp>
      <p:pic>
        <p:nvPicPr>
          <p:cNvPr id="1568" name="Google Shape;1568;p125"/>
          <p:cNvPicPr preferRelativeResize="0"/>
          <p:nvPr/>
        </p:nvPicPr>
        <p:blipFill>
          <a:blip r:embed="rId4">
            <a:alphaModFix/>
          </a:blip>
          <a:stretch>
            <a:fillRect/>
          </a:stretch>
        </p:blipFill>
        <p:spPr>
          <a:xfrm>
            <a:off x="3596500" y="152400"/>
            <a:ext cx="1951001" cy="4053451"/>
          </a:xfrm>
          <a:prstGeom prst="rect">
            <a:avLst/>
          </a:prstGeom>
          <a:noFill/>
          <a:ln>
            <a:noFill/>
          </a:ln>
        </p:spPr>
      </p:pic>
      <p:sp>
        <p:nvSpPr>
          <p:cNvPr id="1569" name="Google Shape;1569;p125"/>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91</a:t>
            </a:fld>
            <a:endParaRPr>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6"/>
          <p:cNvSpPr txBox="1"/>
          <p:nvPr/>
        </p:nvSpPr>
        <p:spPr>
          <a:xfrm>
            <a:off x="1275150" y="4358250"/>
            <a:ext cx="65937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chemeClr val="dk1"/>
                </a:solidFill>
                <a:latin typeface="Lexend"/>
                <a:ea typeface="Lexend"/>
                <a:cs typeface="Lexend"/>
                <a:sym typeface="Lexend"/>
              </a:rPr>
              <a:t>Gated Recurrent Unit (GRU)</a:t>
            </a:r>
            <a:endParaRPr sz="2300">
              <a:solidFill>
                <a:schemeClr val="dk1"/>
              </a:solidFill>
              <a:latin typeface="Lexend"/>
              <a:ea typeface="Lexend"/>
              <a:cs typeface="Lexend"/>
              <a:sym typeface="Lexend"/>
            </a:endParaRPr>
          </a:p>
        </p:txBody>
      </p:sp>
      <p:pic>
        <p:nvPicPr>
          <p:cNvPr id="1575" name="Google Shape;1575;p126"/>
          <p:cNvPicPr preferRelativeResize="0"/>
          <p:nvPr/>
        </p:nvPicPr>
        <p:blipFill>
          <a:blip r:embed="rId3">
            <a:alphaModFix/>
          </a:blip>
          <a:stretch>
            <a:fillRect/>
          </a:stretch>
        </p:blipFill>
        <p:spPr>
          <a:xfrm>
            <a:off x="1772125" y="255750"/>
            <a:ext cx="5599749" cy="1904900"/>
          </a:xfrm>
          <a:prstGeom prst="rect">
            <a:avLst/>
          </a:prstGeom>
          <a:noFill/>
          <a:ln>
            <a:noFill/>
          </a:ln>
        </p:spPr>
      </p:pic>
      <p:sp>
        <p:nvSpPr>
          <p:cNvPr id="1576" name="Google Shape;1576;p126"/>
          <p:cNvSpPr txBox="1"/>
          <p:nvPr/>
        </p:nvSpPr>
        <p:spPr>
          <a:xfrm>
            <a:off x="1473325" y="2389875"/>
            <a:ext cx="6542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595959"/>
                </a:solidFill>
                <a:latin typeface="Lexend"/>
                <a:ea typeface="Lexend"/>
                <a:cs typeface="Lexend"/>
                <a:sym typeface="Lexend"/>
              </a:rPr>
              <a:t>Changes from LSTM:</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The GRU model combines the forget and input gates into a single “update gate.” </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Merges the cell state and hidden state </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a:solidFill>
                  <a:srgbClr val="595959"/>
                </a:solidFill>
                <a:latin typeface="Lexend"/>
                <a:ea typeface="Lexend"/>
                <a:cs typeface="Lexend"/>
                <a:sym typeface="Lexend"/>
              </a:rPr>
              <a:t>The resulting model is simpler than standard LSTM models.</a:t>
            </a:r>
            <a:endParaRPr>
              <a:solidFill>
                <a:srgbClr val="595959"/>
              </a:solidFill>
              <a:latin typeface="Lexend"/>
              <a:ea typeface="Lexend"/>
              <a:cs typeface="Lexend"/>
              <a:sym typeface="Lexend"/>
            </a:endParaRPr>
          </a:p>
        </p:txBody>
      </p:sp>
      <p:sp>
        <p:nvSpPr>
          <p:cNvPr id="1577" name="Google Shape;1577;p126"/>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4"/>
              </a:rPr>
              <a:t>Image Source</a:t>
            </a:r>
            <a:endParaRPr sz="1000">
              <a:latin typeface="Lexend"/>
              <a:ea typeface="Lexend"/>
              <a:cs typeface="Lexend"/>
              <a:sym typeface="Lexend"/>
            </a:endParaRPr>
          </a:p>
        </p:txBody>
      </p:sp>
      <p:sp>
        <p:nvSpPr>
          <p:cNvPr id="1578" name="Google Shape;1578;p126"/>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92</a:t>
            </a:fld>
            <a:endParaRPr>
              <a:solidFill>
                <a:schemeClr val="dk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pic>
        <p:nvPicPr>
          <p:cNvPr id="1583" name="Google Shape;1583;p127"/>
          <p:cNvPicPr preferRelativeResize="0"/>
          <p:nvPr/>
        </p:nvPicPr>
        <p:blipFill>
          <a:blip r:embed="rId3">
            <a:alphaModFix/>
          </a:blip>
          <a:stretch>
            <a:fillRect/>
          </a:stretch>
        </p:blipFill>
        <p:spPr>
          <a:xfrm>
            <a:off x="1210175" y="473950"/>
            <a:ext cx="7256245" cy="2468400"/>
          </a:xfrm>
          <a:prstGeom prst="rect">
            <a:avLst/>
          </a:prstGeom>
          <a:noFill/>
          <a:ln>
            <a:noFill/>
          </a:ln>
        </p:spPr>
      </p:pic>
      <p:sp>
        <p:nvSpPr>
          <p:cNvPr id="1584" name="Google Shape;1584;p127"/>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4"/>
              </a:rPr>
              <a:t>Image Source</a:t>
            </a:r>
            <a:endParaRPr sz="1000">
              <a:latin typeface="Lexend"/>
              <a:ea typeface="Lexend"/>
              <a:cs typeface="Lexend"/>
              <a:sym typeface="Lexend"/>
            </a:endParaRPr>
          </a:p>
        </p:txBody>
      </p:sp>
      <p:sp>
        <p:nvSpPr>
          <p:cNvPr id="1585" name="Google Shape;1585;p127"/>
          <p:cNvSpPr/>
          <p:nvPr/>
        </p:nvSpPr>
        <p:spPr>
          <a:xfrm>
            <a:off x="3064175" y="1747475"/>
            <a:ext cx="467400" cy="6111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86" name="Google Shape;1586;p127"/>
          <p:cNvSpPr/>
          <p:nvPr/>
        </p:nvSpPr>
        <p:spPr>
          <a:xfrm>
            <a:off x="5056425" y="817725"/>
            <a:ext cx="2642100" cy="4893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87" name="Google Shape;1587;p127"/>
          <p:cNvSpPr txBox="1"/>
          <p:nvPr/>
        </p:nvSpPr>
        <p:spPr>
          <a:xfrm>
            <a:off x="6458900" y="213150"/>
            <a:ext cx="19770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2"/>
                </a:solidFill>
                <a:latin typeface="Lexend"/>
                <a:ea typeface="Lexend"/>
                <a:cs typeface="Lexend"/>
                <a:sym typeface="Lexend"/>
              </a:rPr>
              <a:t>concatenated vector</a:t>
            </a:r>
            <a:endParaRPr sz="1200">
              <a:solidFill>
                <a:schemeClr val="lt2"/>
              </a:solidFill>
              <a:latin typeface="Lexend"/>
              <a:ea typeface="Lexend"/>
              <a:cs typeface="Lexend"/>
              <a:sym typeface="Lexend"/>
            </a:endParaRPr>
          </a:p>
        </p:txBody>
      </p:sp>
      <p:sp>
        <p:nvSpPr>
          <p:cNvPr id="1588" name="Google Shape;1588;p127"/>
          <p:cNvSpPr/>
          <p:nvPr/>
        </p:nvSpPr>
        <p:spPr>
          <a:xfrm>
            <a:off x="6844290" y="548150"/>
            <a:ext cx="207350" cy="359425"/>
          </a:xfrm>
          <a:custGeom>
            <a:avLst/>
            <a:gdLst/>
            <a:ahLst/>
            <a:cxnLst/>
            <a:rect l="l" t="t" r="r" b="b"/>
            <a:pathLst>
              <a:path w="8294" h="14377" extrusionOk="0">
                <a:moveTo>
                  <a:pt x="3621" y="0"/>
                </a:moveTo>
                <a:cubicBezTo>
                  <a:pt x="3621" y="3474"/>
                  <a:pt x="3621" y="6949"/>
                  <a:pt x="3621" y="10423"/>
                </a:cubicBezTo>
                <a:cubicBezTo>
                  <a:pt x="3621" y="11152"/>
                  <a:pt x="3939" y="12850"/>
                  <a:pt x="3262" y="12580"/>
                </a:cubicBezTo>
                <a:cubicBezTo>
                  <a:pt x="1657" y="11939"/>
                  <a:pt x="-387" y="6721"/>
                  <a:pt x="386" y="8267"/>
                </a:cubicBezTo>
                <a:cubicBezTo>
                  <a:pt x="1471" y="10437"/>
                  <a:pt x="1914" y="14377"/>
                  <a:pt x="4340" y="14377"/>
                </a:cubicBezTo>
                <a:cubicBezTo>
                  <a:pt x="6290" y="14377"/>
                  <a:pt x="7421" y="11808"/>
                  <a:pt x="8294" y="10064"/>
                </a:cubicBezTo>
              </a:path>
            </a:pathLst>
          </a:custGeom>
          <a:noFill/>
          <a:ln w="28575" cap="flat" cmpd="sng">
            <a:solidFill>
              <a:schemeClr val="lt2"/>
            </a:solidFill>
            <a:prstDash val="solid"/>
            <a:round/>
            <a:headEnd type="none" w="med" len="med"/>
            <a:tailEnd type="none" w="med" len="med"/>
          </a:ln>
        </p:spPr>
        <p:txBody>
          <a:bodyPr/>
          <a:lstStyle/>
          <a:p>
            <a:endParaRPr lang="en-US"/>
          </a:p>
        </p:txBody>
      </p:sp>
      <p:sp>
        <p:nvSpPr>
          <p:cNvPr id="1589" name="Google Shape;1589;p127"/>
          <p:cNvSpPr txBox="1"/>
          <p:nvPr/>
        </p:nvSpPr>
        <p:spPr>
          <a:xfrm>
            <a:off x="1240700" y="2993850"/>
            <a:ext cx="71997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595959"/>
                </a:solidFill>
                <a:latin typeface="Lexend"/>
                <a:ea typeface="Lexend"/>
                <a:cs typeface="Lexend"/>
                <a:sym typeface="Lexend"/>
              </a:rPr>
              <a:t>Update Gate</a:t>
            </a:r>
            <a:endParaRPr sz="1600" b="1">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What It Does:</a:t>
            </a:r>
            <a:r>
              <a:rPr lang="en">
                <a:solidFill>
                  <a:srgbClr val="595959"/>
                </a:solidFill>
                <a:latin typeface="Lexend"/>
                <a:ea typeface="Lexend"/>
                <a:cs typeface="Lexend"/>
                <a:sym typeface="Lexend"/>
              </a:rPr>
              <a:t> The gate decides how much of the past information should be passed along</a:t>
            </a:r>
            <a:endParaRPr>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How It Works:</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Sigmoid layer takes as input concatenated h</a:t>
            </a:r>
            <a:r>
              <a:rPr lang="en" baseline="-25000">
                <a:solidFill>
                  <a:srgbClr val="595959"/>
                </a:solidFill>
                <a:latin typeface="Lexend"/>
                <a:ea typeface="Lexend"/>
                <a:cs typeface="Lexend"/>
                <a:sym typeface="Lexend"/>
              </a:rPr>
              <a:t>t-1</a:t>
            </a:r>
            <a:r>
              <a:rPr lang="en">
                <a:solidFill>
                  <a:srgbClr val="595959"/>
                </a:solidFill>
                <a:latin typeface="Lexend"/>
                <a:ea typeface="Lexend"/>
                <a:cs typeface="Lexend"/>
                <a:sym typeface="Lexend"/>
              </a:rPr>
              <a:t> and x</a:t>
            </a:r>
            <a:r>
              <a:rPr lang="en" baseline="-25000">
                <a:solidFill>
                  <a:srgbClr val="595959"/>
                </a:solidFill>
                <a:latin typeface="Lexend"/>
                <a:ea typeface="Lexend"/>
                <a:cs typeface="Lexend"/>
                <a:sym typeface="Lexend"/>
              </a:rPr>
              <a:t>t</a:t>
            </a:r>
            <a:r>
              <a:rPr lang="en">
                <a:solidFill>
                  <a:srgbClr val="595959"/>
                </a:solidFill>
                <a:latin typeface="Lexend"/>
                <a:ea typeface="Lexend"/>
                <a:cs typeface="Lexend"/>
                <a:sym typeface="Lexend"/>
              </a:rPr>
              <a:t> multiplied by a weight matrix W </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z</a:t>
            </a:r>
            <a:r>
              <a:rPr lang="en" baseline="-25000">
                <a:solidFill>
                  <a:srgbClr val="595959"/>
                </a:solidFill>
                <a:latin typeface="Lexend"/>
                <a:ea typeface="Lexend"/>
                <a:cs typeface="Lexend"/>
                <a:sym typeface="Lexend"/>
              </a:rPr>
              <a:t>t</a:t>
            </a:r>
            <a:r>
              <a:rPr lang="en">
                <a:solidFill>
                  <a:srgbClr val="595959"/>
                </a:solidFill>
                <a:latin typeface="Lexend"/>
                <a:ea typeface="Lexend"/>
                <a:cs typeface="Lexend"/>
                <a:sym typeface="Lexend"/>
              </a:rPr>
              <a:t> acts as a mixing ratio between the previous hidden state and the new candidate state</a:t>
            </a:r>
            <a:endParaRPr>
              <a:solidFill>
                <a:srgbClr val="595959"/>
              </a:solidFill>
              <a:latin typeface="Lexend"/>
              <a:ea typeface="Lexend"/>
              <a:cs typeface="Lexend"/>
              <a:sym typeface="Lexend"/>
            </a:endParaRPr>
          </a:p>
        </p:txBody>
      </p:sp>
      <p:sp>
        <p:nvSpPr>
          <p:cNvPr id="1590" name="Google Shape;1590;p127"/>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93</a:t>
            </a:fld>
            <a:endParaRPr>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pic>
        <p:nvPicPr>
          <p:cNvPr id="1595" name="Google Shape;1595;p128"/>
          <p:cNvPicPr preferRelativeResize="0"/>
          <p:nvPr/>
        </p:nvPicPr>
        <p:blipFill>
          <a:blip r:embed="rId3">
            <a:alphaModFix/>
          </a:blip>
          <a:stretch>
            <a:fillRect/>
          </a:stretch>
        </p:blipFill>
        <p:spPr>
          <a:xfrm>
            <a:off x="1212425" y="473950"/>
            <a:ext cx="7256245" cy="2468400"/>
          </a:xfrm>
          <a:prstGeom prst="rect">
            <a:avLst/>
          </a:prstGeom>
          <a:noFill/>
          <a:ln>
            <a:noFill/>
          </a:ln>
        </p:spPr>
      </p:pic>
      <p:sp>
        <p:nvSpPr>
          <p:cNvPr id="1596" name="Google Shape;1596;p128"/>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4"/>
              </a:rPr>
              <a:t>Image Source</a:t>
            </a:r>
            <a:endParaRPr sz="1000">
              <a:latin typeface="Lexend"/>
              <a:ea typeface="Lexend"/>
              <a:cs typeface="Lexend"/>
              <a:sym typeface="Lexend"/>
            </a:endParaRPr>
          </a:p>
        </p:txBody>
      </p:sp>
      <p:sp>
        <p:nvSpPr>
          <p:cNvPr id="1597" name="Google Shape;1597;p128"/>
          <p:cNvSpPr/>
          <p:nvPr/>
        </p:nvSpPr>
        <p:spPr>
          <a:xfrm>
            <a:off x="2587925" y="1734275"/>
            <a:ext cx="467400" cy="6111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98" name="Google Shape;1598;p128"/>
          <p:cNvSpPr/>
          <p:nvPr/>
        </p:nvSpPr>
        <p:spPr>
          <a:xfrm>
            <a:off x="5084500" y="1293975"/>
            <a:ext cx="2642100" cy="4893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99" name="Google Shape;1599;p128"/>
          <p:cNvSpPr txBox="1"/>
          <p:nvPr/>
        </p:nvSpPr>
        <p:spPr>
          <a:xfrm>
            <a:off x="1240700" y="2993850"/>
            <a:ext cx="7199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595959"/>
                </a:solidFill>
                <a:latin typeface="Lexend"/>
                <a:ea typeface="Lexend"/>
                <a:cs typeface="Lexend"/>
                <a:sym typeface="Lexend"/>
              </a:rPr>
              <a:t>Reset Gate</a:t>
            </a:r>
            <a:endParaRPr sz="1600" b="1">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What It Does:</a:t>
            </a:r>
            <a:r>
              <a:rPr lang="en">
                <a:solidFill>
                  <a:srgbClr val="595959"/>
                </a:solidFill>
                <a:latin typeface="Lexend"/>
                <a:ea typeface="Lexend"/>
                <a:cs typeface="Lexend"/>
                <a:sym typeface="Lexend"/>
              </a:rPr>
              <a:t> The gate decides how much of the past state should be forgotten</a:t>
            </a:r>
            <a:endParaRPr>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How It Works:</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Sigmoid layer takes as input concatenated h</a:t>
            </a:r>
            <a:r>
              <a:rPr lang="en" baseline="-25000">
                <a:solidFill>
                  <a:srgbClr val="595959"/>
                </a:solidFill>
                <a:latin typeface="Lexend"/>
                <a:ea typeface="Lexend"/>
                <a:cs typeface="Lexend"/>
                <a:sym typeface="Lexend"/>
              </a:rPr>
              <a:t>t-1</a:t>
            </a:r>
            <a:r>
              <a:rPr lang="en">
                <a:solidFill>
                  <a:srgbClr val="595959"/>
                </a:solidFill>
                <a:latin typeface="Lexend"/>
                <a:ea typeface="Lexend"/>
                <a:cs typeface="Lexend"/>
                <a:sym typeface="Lexend"/>
              </a:rPr>
              <a:t> and x</a:t>
            </a:r>
            <a:r>
              <a:rPr lang="en" baseline="-25000">
                <a:solidFill>
                  <a:srgbClr val="595959"/>
                </a:solidFill>
                <a:latin typeface="Lexend"/>
                <a:ea typeface="Lexend"/>
                <a:cs typeface="Lexend"/>
                <a:sym typeface="Lexend"/>
              </a:rPr>
              <a:t>t</a:t>
            </a:r>
            <a:r>
              <a:rPr lang="en">
                <a:solidFill>
                  <a:srgbClr val="595959"/>
                </a:solidFill>
                <a:latin typeface="Lexend"/>
                <a:ea typeface="Lexend"/>
                <a:cs typeface="Lexend"/>
                <a:sym typeface="Lexend"/>
              </a:rPr>
              <a:t> multiplied by a weight matrix W </a:t>
            </a:r>
            <a:endParaRPr>
              <a:solidFill>
                <a:srgbClr val="595959"/>
              </a:solidFill>
              <a:latin typeface="Lexend"/>
              <a:ea typeface="Lexend"/>
              <a:cs typeface="Lexend"/>
              <a:sym typeface="Lexend"/>
            </a:endParaRPr>
          </a:p>
        </p:txBody>
      </p:sp>
      <p:sp>
        <p:nvSpPr>
          <p:cNvPr id="1600" name="Google Shape;1600;p128"/>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94</a:t>
            </a:fld>
            <a:endParaRPr>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pic>
        <p:nvPicPr>
          <p:cNvPr id="1605" name="Google Shape;1605;p129"/>
          <p:cNvPicPr preferRelativeResize="0"/>
          <p:nvPr/>
        </p:nvPicPr>
        <p:blipFill>
          <a:blip r:embed="rId3">
            <a:alphaModFix/>
          </a:blip>
          <a:stretch>
            <a:fillRect/>
          </a:stretch>
        </p:blipFill>
        <p:spPr>
          <a:xfrm>
            <a:off x="1212425" y="455975"/>
            <a:ext cx="7256245" cy="2468400"/>
          </a:xfrm>
          <a:prstGeom prst="rect">
            <a:avLst/>
          </a:prstGeom>
          <a:noFill/>
          <a:ln>
            <a:noFill/>
          </a:ln>
        </p:spPr>
      </p:pic>
      <p:sp>
        <p:nvSpPr>
          <p:cNvPr id="1606" name="Google Shape;1606;p129"/>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4"/>
              </a:rPr>
              <a:t>Image Source</a:t>
            </a:r>
            <a:endParaRPr sz="1000">
              <a:latin typeface="Lexend"/>
              <a:ea typeface="Lexend"/>
              <a:cs typeface="Lexend"/>
              <a:sym typeface="Lexend"/>
            </a:endParaRPr>
          </a:p>
        </p:txBody>
      </p:sp>
      <p:sp>
        <p:nvSpPr>
          <p:cNvPr id="1607" name="Google Shape;1607;p129"/>
          <p:cNvSpPr/>
          <p:nvPr/>
        </p:nvSpPr>
        <p:spPr>
          <a:xfrm>
            <a:off x="3684200" y="1786675"/>
            <a:ext cx="467400" cy="7029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08" name="Google Shape;1608;p129"/>
          <p:cNvSpPr/>
          <p:nvPr/>
        </p:nvSpPr>
        <p:spPr>
          <a:xfrm>
            <a:off x="5084500" y="1635450"/>
            <a:ext cx="3290400" cy="4893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09" name="Google Shape;1609;p129"/>
          <p:cNvSpPr/>
          <p:nvPr/>
        </p:nvSpPr>
        <p:spPr>
          <a:xfrm>
            <a:off x="2283900" y="1509625"/>
            <a:ext cx="467400" cy="3162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10" name="Google Shape;1610;p129"/>
          <p:cNvSpPr txBox="1"/>
          <p:nvPr/>
        </p:nvSpPr>
        <p:spPr>
          <a:xfrm>
            <a:off x="1240700" y="2993850"/>
            <a:ext cx="7199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595959"/>
                </a:solidFill>
                <a:latin typeface="Lexend"/>
                <a:ea typeface="Lexend"/>
                <a:cs typeface="Lexend"/>
                <a:sym typeface="Lexend"/>
              </a:rPr>
              <a:t>“Candidate” Hidden State</a:t>
            </a:r>
            <a:endParaRPr sz="1600" b="1">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What It Does:</a:t>
            </a:r>
            <a:r>
              <a:rPr lang="en">
                <a:solidFill>
                  <a:srgbClr val="595959"/>
                </a:solidFill>
                <a:latin typeface="Lexend"/>
                <a:ea typeface="Lexend"/>
                <a:cs typeface="Lexend"/>
                <a:sym typeface="Lexend"/>
              </a:rPr>
              <a:t> Creates a candidate for the new hidden state</a:t>
            </a:r>
            <a:endParaRPr>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How It Works:</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Hyperbolic tangent activation function</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r</a:t>
            </a:r>
            <a:r>
              <a:rPr lang="en" baseline="-25000">
                <a:solidFill>
                  <a:srgbClr val="595959"/>
                </a:solidFill>
                <a:latin typeface="Lexend"/>
                <a:ea typeface="Lexend"/>
                <a:cs typeface="Lexend"/>
                <a:sym typeface="Lexend"/>
              </a:rPr>
              <a:t>t</a:t>
            </a:r>
            <a:r>
              <a:rPr lang="en">
                <a:solidFill>
                  <a:srgbClr val="595959"/>
                </a:solidFill>
                <a:latin typeface="Lexend"/>
                <a:ea typeface="Lexend"/>
                <a:cs typeface="Lexend"/>
                <a:sym typeface="Lexend"/>
              </a:rPr>
              <a:t> * h</a:t>
            </a:r>
            <a:r>
              <a:rPr lang="en" baseline="-25000">
                <a:solidFill>
                  <a:srgbClr val="595959"/>
                </a:solidFill>
                <a:latin typeface="Lexend"/>
                <a:ea typeface="Lexend"/>
                <a:cs typeface="Lexend"/>
                <a:sym typeface="Lexend"/>
              </a:rPr>
              <a:t>t-1</a:t>
            </a:r>
            <a:r>
              <a:rPr lang="en">
                <a:solidFill>
                  <a:srgbClr val="595959"/>
                </a:solidFill>
                <a:latin typeface="Lexend"/>
                <a:ea typeface="Lexend"/>
                <a:cs typeface="Lexend"/>
                <a:sym typeface="Lexend"/>
              </a:rPr>
              <a:t> represents element-wise multiplication with reset gate </a:t>
            </a:r>
            <a:endParaRPr>
              <a:solidFill>
                <a:srgbClr val="595959"/>
              </a:solidFill>
              <a:latin typeface="Lexend"/>
              <a:ea typeface="Lexend"/>
              <a:cs typeface="Lexend"/>
              <a:sym typeface="Lexend"/>
            </a:endParaRPr>
          </a:p>
        </p:txBody>
      </p:sp>
      <p:sp>
        <p:nvSpPr>
          <p:cNvPr id="1611" name="Google Shape;1611;p129"/>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95</a:t>
            </a:fld>
            <a:endParaRPr>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pic>
        <p:nvPicPr>
          <p:cNvPr id="1616" name="Google Shape;1616;p130"/>
          <p:cNvPicPr preferRelativeResize="0"/>
          <p:nvPr/>
        </p:nvPicPr>
        <p:blipFill>
          <a:blip r:embed="rId3">
            <a:alphaModFix/>
          </a:blip>
          <a:stretch>
            <a:fillRect/>
          </a:stretch>
        </p:blipFill>
        <p:spPr>
          <a:xfrm>
            <a:off x="1212425" y="455975"/>
            <a:ext cx="7256245" cy="2468400"/>
          </a:xfrm>
          <a:prstGeom prst="rect">
            <a:avLst/>
          </a:prstGeom>
          <a:noFill/>
          <a:ln>
            <a:noFill/>
          </a:ln>
        </p:spPr>
      </p:pic>
      <p:sp>
        <p:nvSpPr>
          <p:cNvPr id="1617" name="Google Shape;1617;p130"/>
          <p:cNvSpPr txBox="1"/>
          <p:nvPr/>
        </p:nvSpPr>
        <p:spPr>
          <a:xfrm>
            <a:off x="0" y="4899750"/>
            <a:ext cx="18204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chemeClr val="hlink"/>
                </a:solidFill>
                <a:latin typeface="Lexend"/>
                <a:ea typeface="Lexend"/>
                <a:cs typeface="Lexend"/>
                <a:sym typeface="Lexend"/>
                <a:hlinkClick r:id="rId4"/>
              </a:rPr>
              <a:t>Image Source</a:t>
            </a:r>
            <a:endParaRPr sz="1000">
              <a:latin typeface="Lexend"/>
              <a:ea typeface="Lexend"/>
              <a:cs typeface="Lexend"/>
              <a:sym typeface="Lexend"/>
            </a:endParaRPr>
          </a:p>
        </p:txBody>
      </p:sp>
      <p:sp>
        <p:nvSpPr>
          <p:cNvPr id="1618" name="Google Shape;1618;p130"/>
          <p:cNvSpPr/>
          <p:nvPr/>
        </p:nvSpPr>
        <p:spPr>
          <a:xfrm>
            <a:off x="4034625" y="503200"/>
            <a:ext cx="467400" cy="4386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19" name="Google Shape;1619;p130"/>
          <p:cNvSpPr/>
          <p:nvPr/>
        </p:nvSpPr>
        <p:spPr>
          <a:xfrm>
            <a:off x="5093475" y="2147025"/>
            <a:ext cx="3290400" cy="4893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20" name="Google Shape;1620;p130"/>
          <p:cNvSpPr/>
          <p:nvPr/>
        </p:nvSpPr>
        <p:spPr>
          <a:xfrm>
            <a:off x="3080700" y="1031675"/>
            <a:ext cx="467400" cy="3162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21" name="Google Shape;1621;p130"/>
          <p:cNvSpPr/>
          <p:nvPr/>
        </p:nvSpPr>
        <p:spPr>
          <a:xfrm>
            <a:off x="3682400" y="1031675"/>
            <a:ext cx="467400" cy="3162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22" name="Google Shape;1622;p130"/>
          <p:cNvSpPr/>
          <p:nvPr/>
        </p:nvSpPr>
        <p:spPr>
          <a:xfrm>
            <a:off x="3682400" y="1532075"/>
            <a:ext cx="467400" cy="316200"/>
          </a:xfrm>
          <a:prstGeom prst="rect">
            <a:avLst/>
          </a:prstGeom>
          <a:solidFill>
            <a:srgbClr val="FF6652">
              <a:alpha val="29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23" name="Google Shape;1623;p130"/>
          <p:cNvSpPr txBox="1"/>
          <p:nvPr/>
        </p:nvSpPr>
        <p:spPr>
          <a:xfrm>
            <a:off x="1240700" y="2993850"/>
            <a:ext cx="71997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595959"/>
                </a:solidFill>
                <a:latin typeface="Lexend"/>
                <a:ea typeface="Lexend"/>
                <a:cs typeface="Lexend"/>
                <a:sym typeface="Lexend"/>
              </a:rPr>
              <a:t>Final Hidden State</a:t>
            </a:r>
            <a:endParaRPr sz="1600" b="1">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What It Does:</a:t>
            </a:r>
            <a:r>
              <a:rPr lang="en">
                <a:solidFill>
                  <a:srgbClr val="595959"/>
                </a:solidFill>
                <a:latin typeface="Lexend"/>
                <a:ea typeface="Lexend"/>
                <a:cs typeface="Lexend"/>
                <a:sym typeface="Lexend"/>
              </a:rPr>
              <a:t> Combines previous hidden state and candidate state</a:t>
            </a:r>
            <a:endParaRPr>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How It Works:</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z</a:t>
            </a:r>
            <a:r>
              <a:rPr lang="en" baseline="-25000">
                <a:solidFill>
                  <a:srgbClr val="595959"/>
                </a:solidFill>
                <a:latin typeface="Lexend"/>
                <a:ea typeface="Lexend"/>
                <a:cs typeface="Lexend"/>
                <a:sym typeface="Lexend"/>
              </a:rPr>
              <a:t>t</a:t>
            </a:r>
            <a:r>
              <a:rPr lang="en">
                <a:solidFill>
                  <a:srgbClr val="595959"/>
                </a:solidFill>
                <a:latin typeface="Lexend"/>
                <a:ea typeface="Lexend"/>
                <a:cs typeface="Lexend"/>
                <a:sym typeface="Lexend"/>
              </a:rPr>
              <a:t> controls balance between previous (h</a:t>
            </a:r>
            <a:r>
              <a:rPr lang="en" baseline="-25000">
                <a:solidFill>
                  <a:srgbClr val="595959"/>
                </a:solidFill>
                <a:latin typeface="Lexend"/>
                <a:ea typeface="Lexend"/>
                <a:cs typeface="Lexend"/>
                <a:sym typeface="Lexend"/>
              </a:rPr>
              <a:t>t-1</a:t>
            </a:r>
            <a:r>
              <a:rPr lang="en">
                <a:solidFill>
                  <a:srgbClr val="595959"/>
                </a:solidFill>
                <a:latin typeface="Lexend"/>
                <a:ea typeface="Lexend"/>
                <a:cs typeface="Lexend"/>
                <a:sym typeface="Lexend"/>
              </a:rPr>
              <a:t>) and candidate (h̃</a:t>
            </a:r>
            <a:r>
              <a:rPr lang="en" baseline="-25000">
                <a:solidFill>
                  <a:srgbClr val="595959"/>
                </a:solidFill>
                <a:latin typeface="Lexend"/>
                <a:ea typeface="Lexend"/>
                <a:cs typeface="Lexend"/>
                <a:sym typeface="Lexend"/>
              </a:rPr>
              <a:t>t</a:t>
            </a:r>
            <a:r>
              <a:rPr lang="en">
                <a:solidFill>
                  <a:srgbClr val="595959"/>
                </a:solidFill>
                <a:latin typeface="Lexend"/>
                <a:ea typeface="Lexend"/>
                <a:cs typeface="Lexend"/>
                <a:sym typeface="Lexend"/>
              </a:rPr>
              <a:t>) states</a:t>
            </a:r>
            <a:endParaRPr>
              <a:solidFill>
                <a:srgbClr val="595959"/>
              </a:solidFill>
              <a:latin typeface="Lexend"/>
              <a:ea typeface="Lexend"/>
              <a:cs typeface="Lexend"/>
              <a:sym typeface="Lexend"/>
            </a:endParaRPr>
          </a:p>
          <a:p>
            <a:pPr marL="914400" lvl="1"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If z</a:t>
            </a:r>
            <a:r>
              <a:rPr lang="en" baseline="-25000">
                <a:solidFill>
                  <a:srgbClr val="595959"/>
                </a:solidFill>
                <a:latin typeface="Lexend"/>
                <a:ea typeface="Lexend"/>
                <a:cs typeface="Lexend"/>
                <a:sym typeface="Lexend"/>
              </a:rPr>
              <a:t>t</a:t>
            </a:r>
            <a:r>
              <a:rPr lang="en">
                <a:solidFill>
                  <a:srgbClr val="595959"/>
                </a:solidFill>
                <a:latin typeface="Lexend"/>
                <a:ea typeface="Lexend"/>
                <a:cs typeface="Lexend"/>
                <a:sym typeface="Lexend"/>
              </a:rPr>
              <a:t> close to 1, favors new candidate state</a:t>
            </a:r>
            <a:endParaRPr>
              <a:solidFill>
                <a:srgbClr val="595959"/>
              </a:solidFill>
              <a:latin typeface="Lexend"/>
              <a:ea typeface="Lexend"/>
              <a:cs typeface="Lexend"/>
              <a:sym typeface="Lexend"/>
            </a:endParaRPr>
          </a:p>
          <a:p>
            <a:pPr marL="914400" lvl="1"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If z</a:t>
            </a:r>
            <a:r>
              <a:rPr lang="en" baseline="-25000">
                <a:solidFill>
                  <a:srgbClr val="595959"/>
                </a:solidFill>
                <a:latin typeface="Lexend"/>
                <a:ea typeface="Lexend"/>
                <a:cs typeface="Lexend"/>
                <a:sym typeface="Lexend"/>
              </a:rPr>
              <a:t>t</a:t>
            </a:r>
            <a:r>
              <a:rPr lang="en">
                <a:solidFill>
                  <a:srgbClr val="595959"/>
                </a:solidFill>
                <a:latin typeface="Lexend"/>
                <a:ea typeface="Lexend"/>
                <a:cs typeface="Lexend"/>
                <a:sym typeface="Lexend"/>
              </a:rPr>
              <a:t> close to 0, keeps more information from previous state</a:t>
            </a:r>
            <a:endParaRPr>
              <a:solidFill>
                <a:srgbClr val="595959"/>
              </a:solidFill>
              <a:latin typeface="Lexend"/>
              <a:ea typeface="Lexend"/>
              <a:cs typeface="Lexend"/>
              <a:sym typeface="Lexend"/>
            </a:endParaRPr>
          </a:p>
        </p:txBody>
      </p:sp>
      <p:sp>
        <p:nvSpPr>
          <p:cNvPr id="1624" name="Google Shape;1624;p130"/>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96</a:t>
            </a:fld>
            <a:endParaRPr>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8C9317-AC72-8A3B-5A91-81A672E6F4D8}"/>
              </a:ext>
            </a:extLst>
          </p:cNvPr>
          <p:cNvSpPr txBox="1"/>
          <p:nvPr/>
        </p:nvSpPr>
        <p:spPr>
          <a:xfrm>
            <a:off x="2286000" y="1018808"/>
            <a:ext cx="4572000" cy="3108543"/>
          </a:xfrm>
          <a:prstGeom prst="rect">
            <a:avLst/>
          </a:prstGeom>
          <a:noFill/>
        </p:spPr>
        <p:txBody>
          <a:bodyPr wrap="square">
            <a:spAutoFit/>
          </a:bodyPr>
          <a:lstStyle/>
          <a:p>
            <a:pPr>
              <a:buNone/>
            </a:pPr>
            <a:r>
              <a:rPr lang="en-US" b="1" dirty="0"/>
              <a:t>GRU</a:t>
            </a:r>
          </a:p>
          <a:p>
            <a:pPr>
              <a:buFont typeface="Arial" panose="020B0604020202020204" pitchFamily="34" charset="0"/>
              <a:buChar char="•"/>
            </a:pPr>
            <a:r>
              <a:rPr lang="en-US" dirty="0"/>
              <a:t>Has </a:t>
            </a:r>
            <a:r>
              <a:rPr lang="en-US" b="1" dirty="0"/>
              <a:t>2 gates</a:t>
            </a:r>
            <a:r>
              <a:rPr lang="en-US" dirty="0"/>
              <a:t>:</a:t>
            </a:r>
          </a:p>
          <a:p>
            <a:pPr marL="742950" lvl="1" indent="-285750">
              <a:buFont typeface="Arial" panose="020B0604020202020204" pitchFamily="34" charset="0"/>
              <a:buChar char="•"/>
            </a:pPr>
            <a:r>
              <a:rPr lang="en-US" dirty="0"/>
              <a:t>Update gate</a:t>
            </a:r>
          </a:p>
          <a:p>
            <a:pPr marL="742950" lvl="1" indent="-285750">
              <a:buFont typeface="Arial" panose="020B0604020202020204" pitchFamily="34" charset="0"/>
              <a:buChar char="•"/>
            </a:pPr>
            <a:r>
              <a:rPr lang="en-US" dirty="0"/>
              <a:t>Reset gate</a:t>
            </a:r>
          </a:p>
          <a:p>
            <a:pPr>
              <a:buFont typeface="Arial" panose="020B0604020202020204" pitchFamily="34" charset="0"/>
              <a:buChar char="•"/>
            </a:pPr>
            <a:r>
              <a:rPr lang="en-US" b="1" dirty="0"/>
              <a:t>No separate cell state</a:t>
            </a:r>
            <a:endParaRPr lang="en-US" dirty="0"/>
          </a:p>
          <a:p>
            <a:pPr marL="742950" lvl="1" indent="-285750">
              <a:buFont typeface="Arial" panose="020B0604020202020204" pitchFamily="34" charset="0"/>
              <a:buChar char="•"/>
            </a:pPr>
            <a:r>
              <a:rPr lang="en-US" dirty="0"/>
              <a:t>Cell state and hidden state are merged</a:t>
            </a:r>
          </a:p>
          <a:p>
            <a:pPr>
              <a:buNone/>
            </a:pPr>
            <a:r>
              <a:rPr lang="en-US" dirty="0"/>
              <a:t>So GRU is simpler.</a:t>
            </a:r>
          </a:p>
          <a:p>
            <a:pPr>
              <a:buNone/>
            </a:pPr>
            <a:br>
              <a:rPr lang="en-US" dirty="0"/>
            </a:br>
            <a:endParaRPr lang="en-US" dirty="0"/>
          </a:p>
          <a:p>
            <a:pPr>
              <a:buNone/>
            </a:pPr>
            <a:r>
              <a:rPr lang="en-US" b="1" dirty="0"/>
              <a:t>🔥 Key Difference Summary</a:t>
            </a:r>
          </a:p>
          <a:p>
            <a:pPr>
              <a:buNone/>
            </a:pPr>
            <a:r>
              <a:rPr lang="en-US" dirty="0"/>
              <a:t>LSTM:</a:t>
            </a:r>
            <a:br>
              <a:rPr lang="en-US" dirty="0"/>
            </a:br>
            <a:r>
              <a:rPr lang="en-US" dirty="0"/>
              <a:t>Separate memory (cell state) + 3 gates</a:t>
            </a:r>
          </a:p>
          <a:p>
            <a:pPr>
              <a:buNone/>
            </a:pPr>
            <a:r>
              <a:rPr lang="en-US" dirty="0"/>
              <a:t>GRU:</a:t>
            </a:r>
            <a:br>
              <a:rPr lang="en-US" dirty="0"/>
            </a:br>
            <a:r>
              <a:rPr lang="en-US" dirty="0"/>
              <a:t>Combined memory + 2 gates</a:t>
            </a:r>
          </a:p>
        </p:txBody>
      </p:sp>
    </p:spTree>
    <p:extLst>
      <p:ext uri="{BB962C8B-B14F-4D97-AF65-F5344CB8AC3E}">
        <p14:creationId xmlns:p14="http://schemas.microsoft.com/office/powerpoint/2010/main" val="2807144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131"/>
          <p:cNvSpPr/>
          <p:nvPr/>
        </p:nvSpPr>
        <p:spPr>
          <a:xfrm>
            <a:off x="431575" y="435200"/>
            <a:ext cx="5298300" cy="623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Challenges</a:t>
            </a:r>
            <a:endParaRPr sz="3400">
              <a:latin typeface="Lexend"/>
              <a:ea typeface="Lexend"/>
              <a:cs typeface="Lexend"/>
              <a:sym typeface="Lexend"/>
            </a:endParaRPr>
          </a:p>
        </p:txBody>
      </p:sp>
      <p:sp>
        <p:nvSpPr>
          <p:cNvPr id="1630" name="Google Shape;1630;p131"/>
          <p:cNvSpPr txBox="1"/>
          <p:nvPr/>
        </p:nvSpPr>
        <p:spPr>
          <a:xfrm>
            <a:off x="383800" y="1212550"/>
            <a:ext cx="80808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They have issues with sequences of different lengths</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The size of the network depends on the length of the sequence, so optimization requires a longer time to train and lots of steps</a:t>
            </a:r>
            <a:endParaRPr>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They don’t work well with long text documents</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Issues with long-range dependencies</a:t>
            </a:r>
            <a:endParaRPr>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They are hard to train</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SLOW: They do not allow for parallel computation (all computation occurs sequentially and therefore cannot be parallelized)</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CHALLENGING HYPERPARAMETER TUNING: Lots of parameters that are interlinked with one another</a:t>
            </a:r>
            <a:endParaRPr>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endParaRPr sz="1800">
              <a:solidFill>
                <a:srgbClr val="595959"/>
              </a:solidFill>
              <a:latin typeface="Lexend"/>
              <a:ea typeface="Lexend"/>
              <a:cs typeface="Lexend"/>
              <a:sym typeface="Lexend"/>
            </a:endParaRPr>
          </a:p>
        </p:txBody>
      </p:sp>
      <p:sp>
        <p:nvSpPr>
          <p:cNvPr id="1631" name="Google Shape;1631;p131"/>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98</a:t>
            </a:fld>
            <a:endParaRPr>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4FD78D-806C-976D-5022-27A0E395AF76}"/>
              </a:ext>
            </a:extLst>
          </p:cNvPr>
          <p:cNvSpPr txBox="1"/>
          <p:nvPr/>
        </p:nvSpPr>
        <p:spPr>
          <a:xfrm>
            <a:off x="2286000" y="1880582"/>
            <a:ext cx="4572000" cy="1384995"/>
          </a:xfrm>
          <a:prstGeom prst="rect">
            <a:avLst/>
          </a:prstGeom>
          <a:noFill/>
        </p:spPr>
        <p:txBody>
          <a:bodyPr wrap="square">
            <a:spAutoFit/>
          </a:bodyPr>
          <a:lstStyle/>
          <a:p>
            <a:r>
              <a:rPr lang="en-US" dirty="0"/>
              <a:t>RNNs struggle with long-range dependencies because information must pass sequentially through many time steps, and they cannot be parallelized during training. Transformers address these limitations using self-attention, which allows all tokens to interact directly and enables parallel computation.</a:t>
            </a:r>
          </a:p>
        </p:txBody>
      </p:sp>
    </p:spTree>
    <p:extLst>
      <p:ext uri="{BB962C8B-B14F-4D97-AF65-F5344CB8AC3E}">
        <p14:creationId xmlns:p14="http://schemas.microsoft.com/office/powerpoint/2010/main" val="328770444"/>
      </p:ext>
    </p:extLst>
  </p:cSld>
  <p:clrMapOvr>
    <a:masterClrMapping/>
  </p:clrMapOvr>
</p:sld>
</file>

<file path=ppt/theme/theme1.xml><?xml version="1.0" encoding="utf-8"?>
<a:theme xmlns:a="http://schemas.openxmlformats.org/drawingml/2006/main" name="Options Proposal">
  <a:themeElements>
    <a:clrScheme name="Simple Light">
      <a:dk1>
        <a:srgbClr val="1D1D1D"/>
      </a:dk1>
      <a:lt1>
        <a:srgbClr val="FFFFF0"/>
      </a:lt1>
      <a:dk2>
        <a:srgbClr val="51BD85"/>
      </a:dk2>
      <a:lt2>
        <a:srgbClr val="FF6652"/>
      </a:lt2>
      <a:accent1>
        <a:srgbClr val="FFE534"/>
      </a:accent1>
      <a:accent2>
        <a:srgbClr val="FFBBDC"/>
      </a:accent2>
      <a:accent3>
        <a:srgbClr val="6AD2E6"/>
      </a:accent3>
      <a:accent4>
        <a:srgbClr val="DBC89F"/>
      </a:accent4>
      <a:accent5>
        <a:srgbClr val="D8E4D6"/>
      </a:accent5>
      <a:accent6>
        <a:srgbClr val="FFFFFF"/>
      </a:accent6>
      <a:hlink>
        <a:srgbClr val="6AD2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7473</Words>
  <Application>Microsoft Office PowerPoint</Application>
  <PresentationFormat>On-screen Show (16:9)</PresentationFormat>
  <Paragraphs>1145</Paragraphs>
  <Slides>120</Slides>
  <Notes>106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120</vt:i4>
      </vt:variant>
    </vt:vector>
  </HeadingPairs>
  <TitlesOfParts>
    <vt:vector size="129" baseType="lpstr">
      <vt:lpstr>Lexend</vt:lpstr>
      <vt:lpstr>Lora</vt:lpstr>
      <vt:lpstr>Lexend Light</vt:lpstr>
      <vt:lpstr>Open Sans</vt:lpstr>
      <vt:lpstr>Courier New</vt:lpstr>
      <vt:lpstr>Golos Text</vt:lpstr>
      <vt:lpstr>Arial</vt:lpstr>
      <vt:lpstr>Lexend SemiBold</vt:lpstr>
      <vt:lpstr>Options Proposal</vt:lpstr>
      <vt:lpstr>Week 6</vt:lpstr>
      <vt:lpstr>NLP Module</vt:lpstr>
      <vt:lpstr>Agenda</vt:lpstr>
      <vt:lpstr> Introduction to Natural Language Processing</vt:lpstr>
      <vt:lpstr>Overview</vt:lpstr>
      <vt:lpstr>Overview</vt:lpstr>
      <vt:lpstr>Representing Text</vt:lpstr>
      <vt:lpstr>Representing Text</vt:lpstr>
      <vt:lpstr>Challenges</vt:lpstr>
      <vt:lpstr>Challenges</vt:lpstr>
      <vt:lpstr>Challenges</vt:lpstr>
      <vt:lpstr>Challenges</vt:lpstr>
      <vt:lpstr>Challenges</vt:lpstr>
      <vt:lpstr>Challenges</vt:lpstr>
      <vt:lpstr>Challenges</vt:lpstr>
      <vt:lpstr>Challenges</vt:lpstr>
      <vt:lpstr>Representing Text</vt:lpstr>
      <vt:lpstr>Text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Networks for Natural Language Processing</vt:lpstr>
      <vt:lpstr>Representing Text</vt:lpstr>
      <vt:lpstr>Representing Text</vt:lpstr>
      <vt:lpstr>Representing Text</vt:lpstr>
      <vt:lpstr>Representing Text</vt:lpstr>
      <vt:lpstr>Representing Text</vt:lpstr>
      <vt:lpstr>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Networks for Natural Language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NLP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Sharmil Nanjappa Kallichanda</cp:lastModifiedBy>
  <cp:revision>7</cp:revision>
  <dcterms:modified xsi:type="dcterms:W3CDTF">2026-02-28T04:18:47Z</dcterms:modified>
</cp:coreProperties>
</file>